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sldIdLst>
    <p:sldId id="256" r:id="rId2"/>
    <p:sldId id="257" r:id="rId3"/>
    <p:sldId id="258" r:id="rId4"/>
    <p:sldId id="259" r:id="rId5"/>
    <p:sldId id="260" r:id="rId6"/>
    <p:sldId id="261" r:id="rId7"/>
    <p:sldId id="268" r:id="rId8"/>
    <p:sldId id="269" r:id="rId9"/>
    <p:sldId id="270" r:id="rId10"/>
    <p:sldId id="275" r:id="rId11"/>
    <p:sldId id="276" r:id="rId12"/>
    <p:sldId id="277" r:id="rId13"/>
    <p:sldId id="271" r:id="rId14"/>
    <p:sldId id="272" r:id="rId15"/>
    <p:sldId id="274" r:id="rId16"/>
    <p:sldId id="278" r:id="rId17"/>
    <p:sldId id="279" r:id="rId18"/>
    <p:sldId id="281" r:id="rId19"/>
    <p:sldId id="280" r:id="rId20"/>
    <p:sldId id="282" r:id="rId21"/>
    <p:sldId id="283" r:id="rId22"/>
    <p:sldId id="284" r:id="rId23"/>
    <p:sldId id="285" r:id="rId24"/>
    <p:sldId id="286" r:id="rId25"/>
    <p:sldId id="287" r:id="rId26"/>
    <p:sldId id="290" r:id="rId27"/>
    <p:sldId id="294" r:id="rId28"/>
    <p:sldId id="288" r:id="rId29"/>
    <p:sldId id="289" r:id="rId30"/>
    <p:sldId id="291" r:id="rId31"/>
    <p:sldId id="292" r:id="rId32"/>
    <p:sldId id="297" r:id="rId33"/>
    <p:sldId id="296" r:id="rId34"/>
    <p:sldId id="295" r:id="rId35"/>
    <p:sldId id="26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C66BA28-B89A-4190-86D2-1A3AEF209125}" type="datetimeFigureOut">
              <a:rPr lang="en-IN" smtClean="0"/>
              <a:t>23-07-2023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3837883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66BA28-B89A-4190-86D2-1A3AEF209125}" type="datetimeFigureOut">
              <a:rPr lang="en-IN" smtClean="0"/>
              <a:t>23-07-2023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1858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66BA28-B89A-4190-86D2-1A3AEF209125}" type="datetimeFigureOut">
              <a:rPr lang="en-IN" smtClean="0"/>
              <a:t>23-07-2023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4255023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66BA28-B89A-4190-86D2-1A3AEF209125}" type="datetimeFigureOut">
              <a:rPr lang="en-IN" smtClean="0"/>
              <a:t>23-07-2023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F378B3-4B59-4905-9F0F-620830AA8564}"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2273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66BA28-B89A-4190-86D2-1A3AEF209125}" type="datetimeFigureOut">
              <a:rPr lang="en-IN" smtClean="0"/>
              <a:t>23-07-2023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3063213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66BA28-B89A-4190-86D2-1A3AEF209125}" type="datetimeFigureOut">
              <a:rPr lang="en-IN" smtClean="0"/>
              <a:t>23-07-2023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3722566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C66BA28-B89A-4190-86D2-1A3AEF209125}" type="datetimeFigureOut">
              <a:rPr lang="en-IN" smtClean="0"/>
              <a:t>23-07-2023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3987855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66BA28-B89A-4190-86D2-1A3AEF209125}"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2790871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66BA28-B89A-4190-86D2-1A3AEF209125}"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337377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66BA28-B89A-4190-86D2-1A3AEF209125}"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2110524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66BA28-B89A-4190-86D2-1A3AEF209125}" type="datetimeFigureOut">
              <a:rPr lang="en-IN" smtClean="0"/>
              <a:t>23-07-2023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359575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66BA28-B89A-4190-86D2-1A3AEF209125}" type="datetimeFigureOut">
              <a:rPr lang="en-IN" smtClean="0"/>
              <a:t>23-07-2023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2518382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66BA28-B89A-4190-86D2-1A3AEF209125}" type="datetimeFigureOut">
              <a:rPr lang="en-IN" smtClean="0"/>
              <a:t>23-07-2023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3970614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66BA28-B89A-4190-86D2-1A3AEF209125}" type="datetimeFigureOut">
              <a:rPr lang="en-IN" smtClean="0"/>
              <a:t>23-07-2023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372201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66BA28-B89A-4190-86D2-1A3AEF209125}" type="datetimeFigureOut">
              <a:rPr lang="en-IN" smtClean="0"/>
              <a:t>23-07-2023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4129022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66BA28-B89A-4190-86D2-1A3AEF209125}" type="datetimeFigureOut">
              <a:rPr lang="en-IN" smtClean="0"/>
              <a:t>23-07-2023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12142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66BA28-B89A-4190-86D2-1A3AEF209125}" type="datetimeFigureOut">
              <a:rPr lang="en-IN" smtClean="0"/>
              <a:t>23-07-2023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F378B3-4B59-4905-9F0F-620830AA8564}" type="slidenum">
              <a:rPr lang="en-IN" smtClean="0"/>
              <a:t>‹#›</a:t>
            </a:fld>
            <a:endParaRPr lang="en-IN"/>
          </a:p>
        </p:txBody>
      </p:sp>
    </p:spTree>
    <p:extLst>
      <p:ext uri="{BB962C8B-B14F-4D97-AF65-F5344CB8AC3E}">
        <p14:creationId xmlns:p14="http://schemas.microsoft.com/office/powerpoint/2010/main" val="2159149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C66BA28-B89A-4190-86D2-1A3AEF209125}" type="datetimeFigureOut">
              <a:rPr lang="en-IN" smtClean="0"/>
              <a:t>23-07-2023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EF378B3-4B59-4905-9F0F-620830AA8564}" type="slidenum">
              <a:rPr lang="en-IN" smtClean="0"/>
              <a:t>‹#›</a:t>
            </a:fld>
            <a:endParaRPr lang="en-IN"/>
          </a:p>
        </p:txBody>
      </p:sp>
    </p:spTree>
    <p:extLst>
      <p:ext uri="{BB962C8B-B14F-4D97-AF65-F5344CB8AC3E}">
        <p14:creationId xmlns:p14="http://schemas.microsoft.com/office/powerpoint/2010/main" val="1438672657"/>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09598-515F-F32C-09D1-FBBB09569648}"/>
              </a:ext>
            </a:extLst>
          </p:cNvPr>
          <p:cNvSpPr>
            <a:spLocks noGrp="1"/>
          </p:cNvSpPr>
          <p:nvPr>
            <p:ph type="ctrTitle"/>
          </p:nvPr>
        </p:nvSpPr>
        <p:spPr>
          <a:xfrm>
            <a:off x="427704" y="737419"/>
            <a:ext cx="10515599" cy="1071716"/>
          </a:xfrm>
        </p:spPr>
        <p:txBody>
          <a:bodyPr>
            <a:noAutofit/>
          </a:bodyPr>
          <a:lstStyle/>
          <a:p>
            <a:r>
              <a:rPr lang="en-IN" sz="8000" dirty="0">
                <a:solidFill>
                  <a:schemeClr val="tx2">
                    <a:lumMod val="75000"/>
                  </a:schemeClr>
                </a:solidFill>
                <a:latin typeface="Arial Rounded MT Bold" panose="020F0704030504030204" pitchFamily="34" charset="0"/>
              </a:rPr>
              <a:t>PS-1 @ CSIR-IMMT</a:t>
            </a:r>
          </a:p>
        </p:txBody>
      </p:sp>
      <p:sp>
        <p:nvSpPr>
          <p:cNvPr id="3" name="Subtitle 2">
            <a:extLst>
              <a:ext uri="{FF2B5EF4-FFF2-40B4-BE49-F238E27FC236}">
                <a16:creationId xmlns:a16="http://schemas.microsoft.com/office/drawing/2014/main" id="{0B2F8A88-CA9C-B8E1-53F1-FA4FE30792D7}"/>
              </a:ext>
            </a:extLst>
          </p:cNvPr>
          <p:cNvSpPr>
            <a:spLocks noGrp="1"/>
          </p:cNvSpPr>
          <p:nvPr>
            <p:ph type="subTitle" idx="1"/>
          </p:nvPr>
        </p:nvSpPr>
        <p:spPr>
          <a:xfrm>
            <a:off x="629266" y="4083818"/>
            <a:ext cx="11336592" cy="2683528"/>
          </a:xfrm>
        </p:spPr>
        <p:txBody>
          <a:bodyPr>
            <a:noAutofit/>
          </a:bodyPr>
          <a:lstStyle/>
          <a:p>
            <a:pPr marL="342900" indent="-342900" algn="just">
              <a:buFontTx/>
              <a:buChar char="-"/>
            </a:pPr>
            <a:r>
              <a:rPr lang="en-IN" sz="2000" b="1" dirty="0">
                <a:latin typeface="Arial Rounded MT Bold" panose="020F0704030504030204" pitchFamily="34" charset="0"/>
              </a:rPr>
              <a:t>Rahul Das</a:t>
            </a:r>
          </a:p>
          <a:p>
            <a:pPr marL="342900" indent="-342900" algn="just">
              <a:buFontTx/>
              <a:buChar char="-"/>
            </a:pPr>
            <a:r>
              <a:rPr lang="en-IN" sz="2000" dirty="0">
                <a:latin typeface="Arial Rounded MT Bold" panose="020F0704030504030204" pitchFamily="34" charset="0"/>
              </a:rPr>
              <a:t>2021A8PS2060H</a:t>
            </a:r>
          </a:p>
          <a:p>
            <a:pPr marL="342900" indent="-342900" algn="just">
              <a:buFontTx/>
              <a:buChar char="-"/>
            </a:pPr>
            <a:r>
              <a:rPr lang="en-IN" sz="2000" dirty="0">
                <a:latin typeface="Arial Rounded MT Bold" panose="020F0704030504030204" pitchFamily="34" charset="0"/>
              </a:rPr>
              <a:t>B.E. Electronics and Instrumentation, BITS Pilani, Hyderabad Campus</a:t>
            </a:r>
          </a:p>
          <a:p>
            <a:pPr marL="342900" indent="-342900" algn="just">
              <a:buFontTx/>
              <a:buChar char="-"/>
            </a:pPr>
            <a:r>
              <a:rPr lang="en-IN" sz="2000" dirty="0">
                <a:latin typeface="Arial Rounded MT Bold" panose="020F0704030504030204" pitchFamily="34" charset="0"/>
              </a:rPr>
              <a:t>Working under </a:t>
            </a:r>
            <a:r>
              <a:rPr lang="en-IN" sz="2000" b="1" i="0" dirty="0">
                <a:solidFill>
                  <a:srgbClr val="92D050"/>
                </a:solidFill>
                <a:effectLst/>
                <a:latin typeface="Arial Rounded MT Bold" panose="020F0704030504030204" pitchFamily="34" charset="0"/>
              </a:rPr>
              <a:t>Dr. Santosh Kumar Behera, Principal Scientist</a:t>
            </a:r>
            <a:endParaRPr lang="en-IN" sz="2000" b="1" dirty="0">
              <a:solidFill>
                <a:srgbClr val="92D050"/>
              </a:solidFill>
              <a:latin typeface="Arial Rounded MT Bold" panose="020F0704030504030204" pitchFamily="34" charset="0"/>
            </a:endParaRPr>
          </a:p>
          <a:p>
            <a:pPr marL="342900" indent="-342900" algn="just">
              <a:buFontTx/>
              <a:buChar char="-"/>
            </a:pPr>
            <a:r>
              <a:rPr lang="en-IN" sz="2000" dirty="0">
                <a:latin typeface="Arial Rounded MT Bold" panose="020F0704030504030204" pitchFamily="34" charset="0"/>
              </a:rPr>
              <a:t>Assigned under </a:t>
            </a:r>
            <a:r>
              <a:rPr lang="en-IN" sz="2000" b="1" dirty="0">
                <a:solidFill>
                  <a:srgbClr val="92D050"/>
                </a:solidFill>
                <a:latin typeface="Arial Rounded MT Bold" panose="020F0704030504030204" pitchFamily="34" charset="0"/>
              </a:rPr>
              <a:t>Process Engineering and Instrumentation Department</a:t>
            </a:r>
          </a:p>
          <a:p>
            <a:pPr marL="342900" indent="-342900" algn="just">
              <a:buFontTx/>
              <a:buChar char="-"/>
            </a:pPr>
            <a:endParaRPr lang="en-IN" sz="2000" b="1" dirty="0">
              <a:solidFill>
                <a:srgbClr val="92D050"/>
              </a:solidFill>
              <a:latin typeface="Arial Rounded MT Bold" panose="020F0704030504030204" pitchFamily="34" charset="0"/>
            </a:endParaRPr>
          </a:p>
        </p:txBody>
      </p:sp>
      <p:pic>
        <p:nvPicPr>
          <p:cNvPr id="1026" name="Picture 2" descr="CSIR - IMMT | Institute of Minerals and Materials Technology Bhubaneswar,  Odisha">
            <a:extLst>
              <a:ext uri="{FF2B5EF4-FFF2-40B4-BE49-F238E27FC236}">
                <a16:creationId xmlns:a16="http://schemas.microsoft.com/office/drawing/2014/main" id="{C81218EA-3407-8D88-52EB-940EC07CE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63227"/>
            <a:ext cx="2495934" cy="27064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emblem, text, logo, symbol&#10;&#10;Description automatically generated">
            <a:extLst>
              <a:ext uri="{FF2B5EF4-FFF2-40B4-BE49-F238E27FC236}">
                <a16:creationId xmlns:a16="http://schemas.microsoft.com/office/drawing/2014/main" id="{907234F9-2E5C-8C9C-1B03-064655182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670" y="2064331"/>
            <a:ext cx="2705330" cy="2705330"/>
          </a:xfrm>
          <a:prstGeom prst="rect">
            <a:avLst/>
          </a:prstGeom>
        </p:spPr>
      </p:pic>
    </p:spTree>
    <p:extLst>
      <p:ext uri="{BB962C8B-B14F-4D97-AF65-F5344CB8AC3E}">
        <p14:creationId xmlns:p14="http://schemas.microsoft.com/office/powerpoint/2010/main" val="3974345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BDA50-409C-D6DE-3085-233E69925BF1}"/>
              </a:ext>
            </a:extLst>
          </p:cNvPr>
          <p:cNvPicPr>
            <a:picLocks noChangeAspect="1"/>
          </p:cNvPicPr>
          <p:nvPr/>
        </p:nvPicPr>
        <p:blipFill>
          <a:blip r:embed="rId2"/>
          <a:stretch>
            <a:fillRect/>
          </a:stretch>
        </p:blipFill>
        <p:spPr>
          <a:xfrm>
            <a:off x="344129" y="363794"/>
            <a:ext cx="5274222" cy="4188542"/>
          </a:xfrm>
          <a:prstGeom prst="rect">
            <a:avLst/>
          </a:prstGeom>
        </p:spPr>
      </p:pic>
      <p:pic>
        <p:nvPicPr>
          <p:cNvPr id="7" name="Picture 6">
            <a:extLst>
              <a:ext uri="{FF2B5EF4-FFF2-40B4-BE49-F238E27FC236}">
                <a16:creationId xmlns:a16="http://schemas.microsoft.com/office/drawing/2014/main" id="{6BF093CC-84FE-4EE9-955A-B05B44784E7E}"/>
              </a:ext>
            </a:extLst>
          </p:cNvPr>
          <p:cNvPicPr>
            <a:picLocks noChangeAspect="1"/>
          </p:cNvPicPr>
          <p:nvPr/>
        </p:nvPicPr>
        <p:blipFill>
          <a:blip r:embed="rId3"/>
          <a:stretch>
            <a:fillRect/>
          </a:stretch>
        </p:blipFill>
        <p:spPr>
          <a:xfrm>
            <a:off x="6563000" y="385765"/>
            <a:ext cx="5274222" cy="4166571"/>
          </a:xfrm>
          <a:prstGeom prst="rect">
            <a:avLst/>
          </a:prstGeom>
        </p:spPr>
      </p:pic>
      <p:sp>
        <p:nvSpPr>
          <p:cNvPr id="8" name="TextBox 7">
            <a:extLst>
              <a:ext uri="{FF2B5EF4-FFF2-40B4-BE49-F238E27FC236}">
                <a16:creationId xmlns:a16="http://schemas.microsoft.com/office/drawing/2014/main" id="{90EC4B1A-CC42-CC63-623B-E2556A2663B0}"/>
              </a:ext>
            </a:extLst>
          </p:cNvPr>
          <p:cNvSpPr txBox="1"/>
          <p:nvPr/>
        </p:nvSpPr>
        <p:spPr>
          <a:xfrm>
            <a:off x="6563000" y="4935794"/>
            <a:ext cx="5274222" cy="1200329"/>
          </a:xfrm>
          <a:prstGeom prst="rect">
            <a:avLst/>
          </a:prstGeom>
          <a:noFill/>
        </p:spPr>
        <p:txBody>
          <a:bodyPr wrap="square" rtlCol="0">
            <a:spAutoFit/>
          </a:bodyPr>
          <a:lstStyle/>
          <a:p>
            <a:r>
              <a:rPr lang="en-IN" dirty="0"/>
              <a:t>Image after </a:t>
            </a:r>
            <a:r>
              <a:rPr lang="en-IN" dirty="0" err="1"/>
              <a:t>Guassian</a:t>
            </a:r>
            <a:r>
              <a:rPr lang="en-IN" dirty="0"/>
              <a:t> Smoothing</a:t>
            </a:r>
            <a:br>
              <a:rPr lang="en-IN" dirty="0"/>
            </a:br>
            <a:r>
              <a:rPr lang="en-IN" dirty="0"/>
              <a:t>Kernel size = (11,11)</a:t>
            </a:r>
            <a:br>
              <a:rPr lang="en-IN" dirty="0"/>
            </a:br>
            <a:r>
              <a:rPr lang="en-IN" dirty="0" err="1"/>
              <a:t>SigmaX</a:t>
            </a:r>
            <a:r>
              <a:rPr lang="en-IN" dirty="0"/>
              <a:t> = 20</a:t>
            </a:r>
          </a:p>
          <a:p>
            <a:r>
              <a:rPr lang="en-IN" dirty="0" err="1"/>
              <a:t>SigmaY</a:t>
            </a:r>
            <a:r>
              <a:rPr lang="en-IN" dirty="0"/>
              <a:t> = 20</a:t>
            </a:r>
          </a:p>
        </p:txBody>
      </p:sp>
    </p:spTree>
    <p:extLst>
      <p:ext uri="{BB962C8B-B14F-4D97-AF65-F5344CB8AC3E}">
        <p14:creationId xmlns:p14="http://schemas.microsoft.com/office/powerpoint/2010/main" val="412675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451638-A9C2-B3C3-3D1F-DDA25FCED086}"/>
              </a:ext>
            </a:extLst>
          </p:cNvPr>
          <p:cNvPicPr>
            <a:picLocks noChangeAspect="1"/>
          </p:cNvPicPr>
          <p:nvPr/>
        </p:nvPicPr>
        <p:blipFill>
          <a:blip r:embed="rId2"/>
          <a:stretch>
            <a:fillRect/>
          </a:stretch>
        </p:blipFill>
        <p:spPr>
          <a:xfrm>
            <a:off x="475390" y="0"/>
            <a:ext cx="5491541" cy="4385187"/>
          </a:xfrm>
          <a:prstGeom prst="rect">
            <a:avLst/>
          </a:prstGeom>
        </p:spPr>
      </p:pic>
      <p:pic>
        <p:nvPicPr>
          <p:cNvPr id="5" name="Picture 4">
            <a:extLst>
              <a:ext uri="{FF2B5EF4-FFF2-40B4-BE49-F238E27FC236}">
                <a16:creationId xmlns:a16="http://schemas.microsoft.com/office/drawing/2014/main" id="{F5E17A15-DA18-6B09-622D-85859D0FC094}"/>
              </a:ext>
            </a:extLst>
          </p:cNvPr>
          <p:cNvPicPr>
            <a:picLocks noChangeAspect="1"/>
          </p:cNvPicPr>
          <p:nvPr/>
        </p:nvPicPr>
        <p:blipFill>
          <a:blip r:embed="rId3"/>
          <a:stretch>
            <a:fillRect/>
          </a:stretch>
        </p:blipFill>
        <p:spPr>
          <a:xfrm>
            <a:off x="6090675" y="0"/>
            <a:ext cx="5516848" cy="4385187"/>
          </a:xfrm>
          <a:prstGeom prst="rect">
            <a:avLst/>
          </a:prstGeom>
        </p:spPr>
      </p:pic>
      <p:sp>
        <p:nvSpPr>
          <p:cNvPr id="6" name="TextBox 5">
            <a:extLst>
              <a:ext uri="{FF2B5EF4-FFF2-40B4-BE49-F238E27FC236}">
                <a16:creationId xmlns:a16="http://schemas.microsoft.com/office/drawing/2014/main" id="{E5CE39AB-7D05-A3F5-9146-A2F1A2E49F09}"/>
              </a:ext>
            </a:extLst>
          </p:cNvPr>
          <p:cNvSpPr txBox="1"/>
          <p:nvPr/>
        </p:nvSpPr>
        <p:spPr>
          <a:xfrm>
            <a:off x="475389" y="4385187"/>
            <a:ext cx="5491541" cy="1477328"/>
          </a:xfrm>
          <a:prstGeom prst="rect">
            <a:avLst/>
          </a:prstGeom>
          <a:noFill/>
        </p:spPr>
        <p:txBody>
          <a:bodyPr wrap="square" rtlCol="0">
            <a:spAutoFit/>
          </a:bodyPr>
          <a:lstStyle/>
          <a:p>
            <a:r>
              <a:rPr lang="en-IN" dirty="0"/>
              <a:t>Adaptive Thresholding on blurred image</a:t>
            </a:r>
          </a:p>
          <a:p>
            <a:r>
              <a:rPr lang="en-IN" dirty="0"/>
              <a:t>Max value = 255</a:t>
            </a:r>
          </a:p>
          <a:p>
            <a:r>
              <a:rPr lang="en-IN" dirty="0" err="1"/>
              <a:t>Blocksize</a:t>
            </a:r>
            <a:r>
              <a:rPr lang="en-IN" dirty="0"/>
              <a:t> = 51</a:t>
            </a:r>
          </a:p>
          <a:p>
            <a:r>
              <a:rPr lang="en-IN" dirty="0"/>
              <a:t>Constant = 9</a:t>
            </a:r>
            <a:br>
              <a:rPr lang="en-IN" dirty="0"/>
            </a:br>
            <a:endParaRPr lang="en-IN" dirty="0"/>
          </a:p>
        </p:txBody>
      </p:sp>
      <p:sp>
        <p:nvSpPr>
          <p:cNvPr id="9" name="TextBox 8">
            <a:extLst>
              <a:ext uri="{FF2B5EF4-FFF2-40B4-BE49-F238E27FC236}">
                <a16:creationId xmlns:a16="http://schemas.microsoft.com/office/drawing/2014/main" id="{F44F89EB-375E-48AB-388E-16882072904A}"/>
              </a:ext>
            </a:extLst>
          </p:cNvPr>
          <p:cNvSpPr txBox="1"/>
          <p:nvPr/>
        </p:nvSpPr>
        <p:spPr>
          <a:xfrm>
            <a:off x="6090675" y="4355690"/>
            <a:ext cx="5516848" cy="2723823"/>
          </a:xfrm>
          <a:prstGeom prst="rect">
            <a:avLst/>
          </a:prstGeom>
          <a:noFill/>
        </p:spPr>
        <p:txBody>
          <a:bodyPr wrap="square" rtlCol="0">
            <a:spAutoFit/>
          </a:bodyPr>
          <a:lstStyle/>
          <a:p>
            <a:r>
              <a:rPr lang="en-IN" dirty="0"/>
              <a:t>Canny Edge detection on </a:t>
            </a:r>
            <a:r>
              <a:rPr lang="en-IN" dirty="0" err="1"/>
              <a:t>thresholded</a:t>
            </a:r>
            <a:r>
              <a:rPr lang="en-IN" dirty="0"/>
              <a:t> image</a:t>
            </a:r>
          </a:p>
          <a:p>
            <a:r>
              <a:rPr lang="en-IN" dirty="0"/>
              <a:t>Threshold1 = 0</a:t>
            </a:r>
          </a:p>
          <a:p>
            <a:r>
              <a:rPr lang="en-IN" dirty="0"/>
              <a:t>Threshold2 = 50</a:t>
            </a:r>
          </a:p>
          <a:p>
            <a:pPr algn="l">
              <a:buFont typeface="Arial" panose="020B0604020202020204" pitchFamily="34" charset="0"/>
              <a:buChar char="•"/>
            </a:pPr>
            <a:r>
              <a:rPr lang="en-US" sz="1100" b="0" i="0" dirty="0">
                <a:solidFill>
                  <a:srgbClr val="D1D5DB"/>
                </a:solidFill>
                <a:effectLst/>
                <a:latin typeface="Söhne"/>
              </a:rPr>
              <a:t>threshold1: It is the first threshold value used in the Canny edge detection algorithm. This value represents the lower threshold for gradient intensity. Any edge with a gradient magnitude larger than threshold1 will be considered as a potential edge pixel.</a:t>
            </a:r>
          </a:p>
          <a:p>
            <a:pPr algn="l">
              <a:buFont typeface="Arial" panose="020B0604020202020204" pitchFamily="34" charset="0"/>
              <a:buChar char="•"/>
            </a:pPr>
            <a:r>
              <a:rPr lang="en-US" sz="1100" b="0" i="0" dirty="0">
                <a:solidFill>
                  <a:srgbClr val="D1D5DB"/>
                </a:solidFill>
                <a:effectLst/>
                <a:latin typeface="Söhne"/>
              </a:rPr>
              <a:t>threshold2: It is the second threshold value used in the Canny edge detection algorithm. This value represents the upper threshold for gradient intensity. Any edge with a gradient magnitude smaller than threshold2 will be suppressed and considered as a non-edge pixel.</a:t>
            </a:r>
          </a:p>
          <a:p>
            <a:pPr algn="l">
              <a:buFont typeface="Arial" panose="020B0604020202020204" pitchFamily="34" charset="0"/>
              <a:buChar char="•"/>
            </a:pPr>
            <a:r>
              <a:rPr lang="en-US" sz="1100" b="0" i="0" dirty="0">
                <a:solidFill>
                  <a:srgbClr val="D1D5DB"/>
                </a:solidFill>
                <a:effectLst/>
                <a:latin typeface="Söhne"/>
              </a:rPr>
              <a:t>Pixels with gradient magnitudes between threshold1 and threshold2 are considered as weak edges. They will be included in the final edge map only if they are connected to strong edges (pixels with gradient magnitudes higher than threshold2).</a:t>
            </a:r>
          </a:p>
          <a:p>
            <a:endParaRPr lang="en-IN" dirty="0"/>
          </a:p>
        </p:txBody>
      </p:sp>
    </p:spTree>
    <p:extLst>
      <p:ext uri="{BB962C8B-B14F-4D97-AF65-F5344CB8AC3E}">
        <p14:creationId xmlns:p14="http://schemas.microsoft.com/office/powerpoint/2010/main" val="1345326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653B18-6291-CC79-053F-A09BF89CA44F}"/>
              </a:ext>
            </a:extLst>
          </p:cNvPr>
          <p:cNvPicPr>
            <a:picLocks noChangeAspect="1"/>
          </p:cNvPicPr>
          <p:nvPr/>
        </p:nvPicPr>
        <p:blipFill>
          <a:blip r:embed="rId2"/>
          <a:stretch>
            <a:fillRect/>
          </a:stretch>
        </p:blipFill>
        <p:spPr>
          <a:xfrm>
            <a:off x="397122" y="609600"/>
            <a:ext cx="5458920" cy="4312480"/>
          </a:xfrm>
          <a:prstGeom prst="rect">
            <a:avLst/>
          </a:prstGeom>
        </p:spPr>
      </p:pic>
      <p:pic>
        <p:nvPicPr>
          <p:cNvPr id="5" name="Picture 4">
            <a:extLst>
              <a:ext uri="{FF2B5EF4-FFF2-40B4-BE49-F238E27FC236}">
                <a16:creationId xmlns:a16="http://schemas.microsoft.com/office/drawing/2014/main" id="{995211AB-E0CE-6C0E-9634-077B97334F37}"/>
              </a:ext>
            </a:extLst>
          </p:cNvPr>
          <p:cNvPicPr>
            <a:picLocks noChangeAspect="1"/>
          </p:cNvPicPr>
          <p:nvPr/>
        </p:nvPicPr>
        <p:blipFill>
          <a:blip r:embed="rId3"/>
          <a:stretch>
            <a:fillRect/>
          </a:stretch>
        </p:blipFill>
        <p:spPr>
          <a:xfrm>
            <a:off x="6335960" y="609600"/>
            <a:ext cx="5422163" cy="4312480"/>
          </a:xfrm>
          <a:prstGeom prst="rect">
            <a:avLst/>
          </a:prstGeom>
        </p:spPr>
      </p:pic>
    </p:spTree>
    <p:extLst>
      <p:ext uri="{BB962C8B-B14F-4D97-AF65-F5344CB8AC3E}">
        <p14:creationId xmlns:p14="http://schemas.microsoft.com/office/powerpoint/2010/main" val="60176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871A3D-447D-F6D1-D934-643555961A78}"/>
              </a:ext>
            </a:extLst>
          </p:cNvPr>
          <p:cNvSpPr txBox="1"/>
          <p:nvPr/>
        </p:nvSpPr>
        <p:spPr>
          <a:xfrm>
            <a:off x="742336" y="81247"/>
            <a:ext cx="10707328" cy="954107"/>
          </a:xfrm>
          <a:prstGeom prst="rect">
            <a:avLst/>
          </a:prstGeom>
          <a:noFill/>
        </p:spPr>
        <p:txBody>
          <a:bodyPr wrap="square" rtlCol="0">
            <a:spAutoFit/>
          </a:bodyPr>
          <a:lstStyle/>
          <a:p>
            <a:r>
              <a:rPr lang="en-IN" sz="2800" dirty="0">
                <a:solidFill>
                  <a:schemeClr val="accent2">
                    <a:lumMod val="60000"/>
                    <a:lumOff val="40000"/>
                  </a:schemeClr>
                </a:solidFill>
                <a:latin typeface="Algerian" panose="04020705040A02060702" pitchFamily="82" charset="0"/>
              </a:rPr>
              <a:t>Circle detection function using Hough Circle Transform and plotting of Circles on original image</a:t>
            </a:r>
          </a:p>
        </p:txBody>
      </p:sp>
      <p:sp>
        <p:nvSpPr>
          <p:cNvPr id="7" name="TextBox 6">
            <a:extLst>
              <a:ext uri="{FF2B5EF4-FFF2-40B4-BE49-F238E27FC236}">
                <a16:creationId xmlns:a16="http://schemas.microsoft.com/office/drawing/2014/main" id="{98154488-7073-99F1-BBB2-C734547E8338}"/>
              </a:ext>
            </a:extLst>
          </p:cNvPr>
          <p:cNvSpPr txBox="1"/>
          <p:nvPr/>
        </p:nvSpPr>
        <p:spPr>
          <a:xfrm>
            <a:off x="216309" y="3775587"/>
            <a:ext cx="11631562" cy="2308324"/>
          </a:xfrm>
          <a:prstGeom prst="rect">
            <a:avLst/>
          </a:prstGeom>
          <a:noFill/>
        </p:spPr>
        <p:txBody>
          <a:bodyPr wrap="square" rtlCol="0">
            <a:spAutoFit/>
          </a:bodyPr>
          <a:lstStyle/>
          <a:p>
            <a:pPr marL="285750" indent="-285750">
              <a:buFont typeface="Arial" panose="020B0604020202020204" pitchFamily="34" charset="0"/>
              <a:buChar char="•"/>
            </a:pPr>
            <a:r>
              <a:rPr lang="en-IN" b="1" i="0" dirty="0">
                <a:solidFill>
                  <a:srgbClr val="92D050"/>
                </a:solidFill>
                <a:effectLst/>
                <a:latin typeface="Söhne Mono"/>
              </a:rPr>
              <a:t>circles = </a:t>
            </a:r>
            <a:r>
              <a:rPr lang="en-IN" b="1" i="0" dirty="0" err="1">
                <a:solidFill>
                  <a:srgbClr val="92D050"/>
                </a:solidFill>
                <a:effectLst/>
                <a:latin typeface="Söhne Mono"/>
              </a:rPr>
              <a:t>cv.HoughCircles</a:t>
            </a:r>
            <a:r>
              <a:rPr lang="en-IN" b="1" i="0" dirty="0">
                <a:solidFill>
                  <a:srgbClr val="92D050"/>
                </a:solidFill>
                <a:effectLst/>
                <a:latin typeface="Söhne Mono"/>
              </a:rPr>
              <a:t>(image, </a:t>
            </a:r>
            <a:r>
              <a:rPr lang="en-IN" b="1" i="0" dirty="0" err="1">
                <a:solidFill>
                  <a:srgbClr val="92D050"/>
                </a:solidFill>
                <a:effectLst/>
                <a:latin typeface="Söhne Mono"/>
              </a:rPr>
              <a:t>cv.HOUGH_GRADIENT</a:t>
            </a:r>
            <a:r>
              <a:rPr lang="en-IN" b="1" i="0" dirty="0">
                <a:solidFill>
                  <a:srgbClr val="92D050"/>
                </a:solidFill>
                <a:effectLst/>
                <a:latin typeface="Söhne Mono"/>
              </a:rPr>
              <a:t>, </a:t>
            </a:r>
            <a:r>
              <a:rPr lang="en-IN" b="1" i="0" dirty="0" err="1">
                <a:solidFill>
                  <a:srgbClr val="92D050"/>
                </a:solidFill>
                <a:effectLst/>
                <a:latin typeface="Söhne Mono"/>
              </a:rPr>
              <a:t>dp</a:t>
            </a:r>
            <a:r>
              <a:rPr lang="en-IN" b="1" i="0" dirty="0">
                <a:solidFill>
                  <a:srgbClr val="92D050"/>
                </a:solidFill>
                <a:effectLst/>
                <a:latin typeface="Söhne Mono"/>
              </a:rPr>
              <a:t>, </a:t>
            </a:r>
            <a:r>
              <a:rPr lang="en-IN" b="1" i="0" dirty="0" err="1">
                <a:solidFill>
                  <a:srgbClr val="92D050"/>
                </a:solidFill>
                <a:effectLst/>
                <a:latin typeface="Söhne Mono"/>
              </a:rPr>
              <a:t>minDist</a:t>
            </a:r>
            <a:r>
              <a:rPr lang="en-IN" b="1" i="0" dirty="0">
                <a:solidFill>
                  <a:srgbClr val="92D050"/>
                </a:solidFill>
                <a:effectLst/>
                <a:latin typeface="Söhne Mono"/>
              </a:rPr>
              <a:t>, param1, param2, </a:t>
            </a:r>
            <a:r>
              <a:rPr lang="en-IN" b="1" i="0" dirty="0" err="1">
                <a:solidFill>
                  <a:srgbClr val="92D050"/>
                </a:solidFill>
                <a:effectLst/>
                <a:latin typeface="Söhne Mono"/>
              </a:rPr>
              <a:t>minRadius</a:t>
            </a:r>
            <a:r>
              <a:rPr lang="en-IN" b="1" i="0" dirty="0">
                <a:solidFill>
                  <a:srgbClr val="92D050"/>
                </a:solidFill>
                <a:effectLst/>
                <a:latin typeface="Söhne Mono"/>
              </a:rPr>
              <a:t>, </a:t>
            </a:r>
            <a:r>
              <a:rPr lang="en-IN" b="1" i="0" dirty="0" err="1">
                <a:solidFill>
                  <a:srgbClr val="92D050"/>
                </a:solidFill>
                <a:effectLst/>
                <a:latin typeface="Söhne Mono"/>
              </a:rPr>
              <a:t>maxRadius</a:t>
            </a:r>
            <a:r>
              <a:rPr lang="en-IN" b="1" i="0" dirty="0">
                <a:solidFill>
                  <a:srgbClr val="92D050"/>
                </a:solidFill>
                <a:effectLst/>
                <a:latin typeface="Söhne Mono"/>
              </a:rPr>
              <a:t>)</a:t>
            </a:r>
            <a:br>
              <a:rPr lang="en-IN" b="0" i="0" dirty="0">
                <a:solidFill>
                  <a:srgbClr val="FFFFFF"/>
                </a:solidFill>
                <a:effectLst/>
                <a:latin typeface="Söhne Mono"/>
              </a:rPr>
            </a:br>
            <a:endParaRPr lang="en-IN" b="0" i="0" dirty="0">
              <a:solidFill>
                <a:srgbClr val="FFFFFF"/>
              </a:solidFill>
              <a:effectLst/>
              <a:latin typeface="Söhne Mono"/>
            </a:endParaRPr>
          </a:p>
          <a:p>
            <a:pPr marL="285750" indent="-285750">
              <a:buFont typeface="Arial" panose="020B0604020202020204" pitchFamily="34" charset="0"/>
              <a:buChar char="•"/>
            </a:pPr>
            <a:r>
              <a:rPr lang="en-US" b="0" i="0" dirty="0">
                <a:solidFill>
                  <a:srgbClr val="FFFFFF"/>
                </a:solidFill>
                <a:effectLst/>
                <a:latin typeface="Söhne Mono"/>
              </a:rPr>
              <a:t>The </a:t>
            </a:r>
            <a:r>
              <a:rPr lang="en-US" b="1" i="1" dirty="0" err="1">
                <a:solidFill>
                  <a:srgbClr val="FFFF00"/>
                </a:solidFill>
                <a:effectLst/>
                <a:latin typeface="Söhne Mono"/>
              </a:rPr>
              <a:t>cv.HOUGH_GRADIENT</a:t>
            </a:r>
            <a:r>
              <a:rPr lang="en-US" b="1" i="1" dirty="0">
                <a:solidFill>
                  <a:srgbClr val="FFFF00"/>
                </a:solidFill>
                <a:effectLst/>
                <a:latin typeface="Söhne Mono"/>
              </a:rPr>
              <a:t> </a:t>
            </a:r>
            <a:r>
              <a:rPr lang="en-US" b="0" i="0" dirty="0">
                <a:solidFill>
                  <a:srgbClr val="FFFFFF"/>
                </a:solidFill>
                <a:effectLst/>
                <a:latin typeface="Söhne Mono"/>
              </a:rPr>
              <a:t>method uses a two-stage procedure for circle detection. In the first stage, it applies the Canny edge detection algorithm to the input image to identify potential edge pixels. Then, it applies the Hough Transform to detect circles based on the identified edge pixels.</a:t>
            </a:r>
          </a:p>
          <a:p>
            <a:endParaRPr lang="en-US" b="0" i="0" dirty="0">
              <a:solidFill>
                <a:srgbClr val="FFFFFF"/>
              </a:solidFill>
              <a:effectLst/>
              <a:latin typeface="Söhne Mono"/>
            </a:endParaRPr>
          </a:p>
          <a:p>
            <a:pPr marL="285750" indent="-285750">
              <a:buFont typeface="Arial" panose="020B0604020202020204" pitchFamily="34" charset="0"/>
              <a:buChar char="•"/>
            </a:pPr>
            <a:r>
              <a:rPr lang="en-US" b="0" i="0" dirty="0">
                <a:solidFill>
                  <a:srgbClr val="FFFFFF"/>
                </a:solidFill>
                <a:effectLst/>
                <a:latin typeface="Söhne Mono"/>
              </a:rPr>
              <a:t>This method is computationally efficient and works well in most scenarios where the circles are well-defined and have sufficient contrast with the background.</a:t>
            </a:r>
            <a:endParaRPr lang="en-IN" dirty="0"/>
          </a:p>
        </p:txBody>
      </p:sp>
      <p:pic>
        <p:nvPicPr>
          <p:cNvPr id="12" name="Content Placeholder 11">
            <a:extLst>
              <a:ext uri="{FF2B5EF4-FFF2-40B4-BE49-F238E27FC236}">
                <a16:creationId xmlns:a16="http://schemas.microsoft.com/office/drawing/2014/main" id="{84000213-EEDE-618B-19A5-8812B00DFC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309" y="556146"/>
            <a:ext cx="6697543" cy="2970806"/>
          </a:xfrm>
        </p:spPr>
      </p:pic>
      <p:pic>
        <p:nvPicPr>
          <p:cNvPr id="14" name="Picture 13">
            <a:extLst>
              <a:ext uri="{FF2B5EF4-FFF2-40B4-BE49-F238E27FC236}">
                <a16:creationId xmlns:a16="http://schemas.microsoft.com/office/drawing/2014/main" id="{06A86FBB-0251-E516-41CB-B86945A98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853" y="560454"/>
            <a:ext cx="5061838" cy="2966497"/>
          </a:xfrm>
          <a:prstGeom prst="rect">
            <a:avLst/>
          </a:prstGeom>
        </p:spPr>
      </p:pic>
    </p:spTree>
    <p:extLst>
      <p:ext uri="{BB962C8B-B14F-4D97-AF65-F5344CB8AC3E}">
        <p14:creationId xmlns:p14="http://schemas.microsoft.com/office/powerpoint/2010/main" val="3117488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BD968-1F2C-4A1E-8FFE-643BE614F3E3}"/>
              </a:ext>
            </a:extLst>
          </p:cNvPr>
          <p:cNvSpPr>
            <a:spLocks noGrp="1"/>
          </p:cNvSpPr>
          <p:nvPr>
            <p:ph type="title"/>
          </p:nvPr>
        </p:nvSpPr>
        <p:spPr>
          <a:xfrm>
            <a:off x="919119" y="186814"/>
            <a:ext cx="10353761" cy="383458"/>
          </a:xfrm>
        </p:spPr>
        <p:txBody>
          <a:bodyPr>
            <a:noAutofit/>
          </a:bodyPr>
          <a:lstStyle/>
          <a:p>
            <a:r>
              <a:rPr lang="en-IN" sz="3200" dirty="0">
                <a:solidFill>
                  <a:schemeClr val="accent2">
                    <a:lumMod val="60000"/>
                    <a:lumOff val="40000"/>
                  </a:schemeClr>
                </a:solidFill>
              </a:rPr>
              <a:t>Parameters of Hough Circle Detection</a:t>
            </a:r>
          </a:p>
        </p:txBody>
      </p:sp>
      <p:sp>
        <p:nvSpPr>
          <p:cNvPr id="3" name="Content Placeholder 2">
            <a:extLst>
              <a:ext uri="{FF2B5EF4-FFF2-40B4-BE49-F238E27FC236}">
                <a16:creationId xmlns:a16="http://schemas.microsoft.com/office/drawing/2014/main" id="{83879134-4110-0A56-9AFE-69F21D31CF6F}"/>
              </a:ext>
            </a:extLst>
          </p:cNvPr>
          <p:cNvSpPr>
            <a:spLocks noGrp="1"/>
          </p:cNvSpPr>
          <p:nvPr>
            <p:ph idx="1"/>
          </p:nvPr>
        </p:nvSpPr>
        <p:spPr>
          <a:xfrm>
            <a:off x="304800" y="678426"/>
            <a:ext cx="11503742" cy="5879690"/>
          </a:xfrm>
        </p:spPr>
        <p:txBody>
          <a:bodyPr>
            <a:noAutofit/>
          </a:bodyPr>
          <a:lstStyle/>
          <a:p>
            <a:r>
              <a:rPr lang="en-US" sz="2000" b="1" dirty="0" err="1">
                <a:solidFill>
                  <a:srgbClr val="FFFF00"/>
                </a:solidFill>
              </a:rPr>
              <a:t>dp</a:t>
            </a:r>
            <a:r>
              <a:rPr lang="en-US" sz="2000" dirty="0"/>
              <a:t>: This parameter represents the inverse ratio of the accumulator resolution to the image resolution. A smaller value of </a:t>
            </a:r>
            <a:r>
              <a:rPr lang="en-US" sz="2000" dirty="0" err="1"/>
              <a:t>dp</a:t>
            </a:r>
            <a:r>
              <a:rPr lang="en-US" sz="2000" dirty="0"/>
              <a:t> means a higher resolution in the accumulator. Typically, </a:t>
            </a:r>
            <a:r>
              <a:rPr lang="en-US" sz="2000" dirty="0" err="1"/>
              <a:t>dp</a:t>
            </a:r>
            <a:r>
              <a:rPr lang="en-US" sz="2000" dirty="0"/>
              <a:t>=1 indicates the same resolution as the input image, while </a:t>
            </a:r>
            <a:r>
              <a:rPr lang="en-US" sz="2000" dirty="0" err="1"/>
              <a:t>dp</a:t>
            </a:r>
            <a:r>
              <a:rPr lang="en-US" sz="2000" dirty="0"/>
              <a:t>=2 halves the resolution. It helps in determining the sensitivity of the circle detection algorithm.</a:t>
            </a:r>
          </a:p>
          <a:p>
            <a:r>
              <a:rPr lang="en-US" sz="2000" b="1" dirty="0" err="1">
                <a:solidFill>
                  <a:srgbClr val="FFFF00"/>
                </a:solidFill>
              </a:rPr>
              <a:t>minDist</a:t>
            </a:r>
            <a:r>
              <a:rPr lang="en-US" sz="2000" dirty="0"/>
              <a:t>: It is the minimum distance between the centers of detected circles. If the detected circles are too close to each other, only one of them will be returned. This parameter helps in eliminating duplicate or overlapping circles.</a:t>
            </a:r>
          </a:p>
          <a:p>
            <a:r>
              <a:rPr lang="en-US" sz="2000" b="1" dirty="0">
                <a:solidFill>
                  <a:srgbClr val="FFFF00"/>
                </a:solidFill>
              </a:rPr>
              <a:t>param1</a:t>
            </a:r>
            <a:r>
              <a:rPr lang="en-US" sz="2000" dirty="0"/>
              <a:t>: This is the upper threshold for the internal Canny edge detection used in the circle detection algorithm. It determines the quality of the detected edges. Higher values of param1 will result in more precise edge detection but may also lead to missing some weak edges.</a:t>
            </a:r>
          </a:p>
          <a:p>
            <a:r>
              <a:rPr lang="en-US" sz="2000" b="1" dirty="0">
                <a:solidFill>
                  <a:srgbClr val="FFFF00"/>
                </a:solidFill>
              </a:rPr>
              <a:t>param2</a:t>
            </a:r>
            <a:r>
              <a:rPr lang="en-US" sz="2000" dirty="0"/>
              <a:t>: It is the accumulator threshold for the circle centers at the detection stage. The smaller the value, the more circles will be detected, but many of them may be false positives. Increasing the value helps in reducing false detections.</a:t>
            </a:r>
          </a:p>
          <a:p>
            <a:r>
              <a:rPr lang="en-US" sz="2000" b="1" dirty="0" err="1">
                <a:solidFill>
                  <a:srgbClr val="FFFF00"/>
                </a:solidFill>
              </a:rPr>
              <a:t>minRadius</a:t>
            </a:r>
            <a:r>
              <a:rPr lang="en-US" sz="2000" dirty="0"/>
              <a:t>: It specifies the minimum radius of the circles to be detected. Circles with a radius smaller than this value will not be considered.</a:t>
            </a:r>
          </a:p>
          <a:p>
            <a:r>
              <a:rPr lang="en-US" sz="2000" b="1" dirty="0" err="1">
                <a:solidFill>
                  <a:srgbClr val="FFFF00"/>
                </a:solidFill>
              </a:rPr>
              <a:t>maxRadius</a:t>
            </a:r>
            <a:r>
              <a:rPr lang="en-US" sz="2000" dirty="0"/>
              <a:t>: It represents the maximum radius of the circles to be detected. Circles with a radius larger than this value will not be considered.</a:t>
            </a:r>
          </a:p>
          <a:p>
            <a:r>
              <a:rPr lang="en-US" sz="2000" dirty="0"/>
              <a:t>These parameters are used in the </a:t>
            </a:r>
            <a:r>
              <a:rPr lang="en-US" sz="2000" dirty="0" err="1"/>
              <a:t>cv.HoughCircles</a:t>
            </a:r>
            <a:r>
              <a:rPr lang="en-US" sz="2000" dirty="0"/>
              <a:t>() function to control the behavior of the Hough Circle Transform algorithm and fine-tune the circle detection process.</a:t>
            </a:r>
            <a:endParaRPr lang="en-IN" sz="2000" dirty="0"/>
          </a:p>
        </p:txBody>
      </p:sp>
    </p:spTree>
    <p:extLst>
      <p:ext uri="{BB962C8B-B14F-4D97-AF65-F5344CB8AC3E}">
        <p14:creationId xmlns:p14="http://schemas.microsoft.com/office/powerpoint/2010/main" val="3532827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ABCB7112-3CDE-4379-D97B-E5BF638E09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8636" y="-1"/>
            <a:ext cx="8432715" cy="6858001"/>
          </a:xfrm>
        </p:spPr>
      </p:pic>
      <p:pic>
        <p:nvPicPr>
          <p:cNvPr id="8" name="Picture 7">
            <a:extLst>
              <a:ext uri="{FF2B5EF4-FFF2-40B4-BE49-F238E27FC236}">
                <a16:creationId xmlns:a16="http://schemas.microsoft.com/office/drawing/2014/main" id="{B029E094-1630-32B5-3754-B57DE03045F6}"/>
              </a:ext>
            </a:extLst>
          </p:cNvPr>
          <p:cNvPicPr>
            <a:picLocks noChangeAspect="1"/>
          </p:cNvPicPr>
          <p:nvPr/>
        </p:nvPicPr>
        <p:blipFill>
          <a:blip r:embed="rId3"/>
          <a:stretch>
            <a:fillRect/>
          </a:stretch>
        </p:blipFill>
        <p:spPr>
          <a:xfrm>
            <a:off x="10649" y="796413"/>
            <a:ext cx="4190813" cy="3333135"/>
          </a:xfrm>
          <a:prstGeom prst="rect">
            <a:avLst/>
          </a:prstGeom>
        </p:spPr>
      </p:pic>
      <p:sp>
        <p:nvSpPr>
          <p:cNvPr id="11" name="TextBox 10">
            <a:extLst>
              <a:ext uri="{FF2B5EF4-FFF2-40B4-BE49-F238E27FC236}">
                <a16:creationId xmlns:a16="http://schemas.microsoft.com/office/drawing/2014/main" id="{484E1018-F636-6815-BB5C-BF219D67172F}"/>
              </a:ext>
            </a:extLst>
          </p:cNvPr>
          <p:cNvSpPr txBox="1"/>
          <p:nvPr/>
        </p:nvSpPr>
        <p:spPr>
          <a:xfrm>
            <a:off x="10649" y="4129548"/>
            <a:ext cx="4590848" cy="1138773"/>
          </a:xfrm>
          <a:prstGeom prst="rect">
            <a:avLst/>
          </a:prstGeom>
          <a:noFill/>
        </p:spPr>
        <p:txBody>
          <a:bodyPr wrap="square" rtlCol="0">
            <a:spAutoFit/>
          </a:bodyPr>
          <a:lstStyle/>
          <a:p>
            <a:r>
              <a:rPr lang="en-IN" sz="1400" b="1" dirty="0" err="1">
                <a:solidFill>
                  <a:srgbClr val="FFFF00"/>
                </a:solidFill>
              </a:rPr>
              <a:t>cv.circle</a:t>
            </a:r>
            <a:r>
              <a:rPr lang="en-IN" sz="1400" b="1" dirty="0">
                <a:solidFill>
                  <a:srgbClr val="FFFF00"/>
                </a:solidFill>
              </a:rPr>
              <a:t>(</a:t>
            </a:r>
            <a:r>
              <a:rPr lang="en-IN" sz="1400" b="1" dirty="0" err="1">
                <a:solidFill>
                  <a:srgbClr val="FFFF00"/>
                </a:solidFill>
              </a:rPr>
              <a:t>img,centre,radius,color,thickness,shift</a:t>
            </a:r>
            <a:r>
              <a:rPr lang="en-IN" sz="1400" b="1" dirty="0">
                <a:solidFill>
                  <a:srgbClr val="FFFF00"/>
                </a:solidFill>
              </a:rPr>
              <a:t>)</a:t>
            </a:r>
          </a:p>
          <a:p>
            <a:endParaRPr lang="en-IN" dirty="0"/>
          </a:p>
          <a:p>
            <a:r>
              <a:rPr lang="en-IN" dirty="0"/>
              <a:t>Draws a circle on the image passed in the function</a:t>
            </a:r>
          </a:p>
        </p:txBody>
      </p:sp>
      <p:sp>
        <p:nvSpPr>
          <p:cNvPr id="12" name="TextBox 11">
            <a:extLst>
              <a:ext uri="{FF2B5EF4-FFF2-40B4-BE49-F238E27FC236}">
                <a16:creationId xmlns:a16="http://schemas.microsoft.com/office/drawing/2014/main" id="{4A93AAA3-1C02-0D20-4571-9032FF370DAF}"/>
              </a:ext>
            </a:extLst>
          </p:cNvPr>
          <p:cNvSpPr txBox="1"/>
          <p:nvPr/>
        </p:nvSpPr>
        <p:spPr>
          <a:xfrm>
            <a:off x="0" y="-1"/>
            <a:ext cx="12604955" cy="369332"/>
          </a:xfrm>
          <a:prstGeom prst="rect">
            <a:avLst/>
          </a:prstGeom>
          <a:noFill/>
        </p:spPr>
        <p:txBody>
          <a:bodyPr wrap="square" rtlCol="0">
            <a:spAutoFit/>
          </a:bodyPr>
          <a:lstStyle/>
          <a:p>
            <a:r>
              <a:rPr lang="en-IN" b="1" u="sng" dirty="0">
                <a:solidFill>
                  <a:srgbClr val="FFFF00"/>
                </a:solidFill>
              </a:rPr>
              <a:t>Size categorization and drawing detected circles over original image after Hough Circle Transform</a:t>
            </a:r>
          </a:p>
        </p:txBody>
      </p:sp>
    </p:spTree>
    <p:extLst>
      <p:ext uri="{BB962C8B-B14F-4D97-AF65-F5344CB8AC3E}">
        <p14:creationId xmlns:p14="http://schemas.microsoft.com/office/powerpoint/2010/main" val="3722448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49CFB6-31A2-E67D-4300-947C87568A44}"/>
              </a:ext>
            </a:extLst>
          </p:cNvPr>
          <p:cNvPicPr>
            <a:picLocks noChangeAspect="1"/>
          </p:cNvPicPr>
          <p:nvPr/>
        </p:nvPicPr>
        <p:blipFill>
          <a:blip r:embed="rId2"/>
          <a:stretch>
            <a:fillRect/>
          </a:stretch>
        </p:blipFill>
        <p:spPr>
          <a:xfrm>
            <a:off x="1910925" y="277930"/>
            <a:ext cx="3588736" cy="2857859"/>
          </a:xfrm>
          <a:prstGeom prst="rect">
            <a:avLst/>
          </a:prstGeom>
        </p:spPr>
      </p:pic>
      <p:pic>
        <p:nvPicPr>
          <p:cNvPr id="7" name="Picture 6">
            <a:extLst>
              <a:ext uri="{FF2B5EF4-FFF2-40B4-BE49-F238E27FC236}">
                <a16:creationId xmlns:a16="http://schemas.microsoft.com/office/drawing/2014/main" id="{1E2E1B0D-3582-CFB7-7D1D-2A5E65BADE94}"/>
              </a:ext>
            </a:extLst>
          </p:cNvPr>
          <p:cNvPicPr>
            <a:picLocks noChangeAspect="1"/>
          </p:cNvPicPr>
          <p:nvPr/>
        </p:nvPicPr>
        <p:blipFill>
          <a:blip r:embed="rId3"/>
          <a:stretch>
            <a:fillRect/>
          </a:stretch>
        </p:blipFill>
        <p:spPr>
          <a:xfrm>
            <a:off x="6589240" y="272668"/>
            <a:ext cx="3588736" cy="2863121"/>
          </a:xfrm>
          <a:prstGeom prst="rect">
            <a:avLst/>
          </a:prstGeom>
        </p:spPr>
      </p:pic>
      <p:pic>
        <p:nvPicPr>
          <p:cNvPr id="9" name="Picture 8">
            <a:extLst>
              <a:ext uri="{FF2B5EF4-FFF2-40B4-BE49-F238E27FC236}">
                <a16:creationId xmlns:a16="http://schemas.microsoft.com/office/drawing/2014/main" id="{6D90EBEB-2D43-9C6F-9AE0-96A721BDC945}"/>
              </a:ext>
            </a:extLst>
          </p:cNvPr>
          <p:cNvPicPr>
            <a:picLocks noChangeAspect="1"/>
          </p:cNvPicPr>
          <p:nvPr/>
        </p:nvPicPr>
        <p:blipFill>
          <a:blip r:embed="rId4"/>
          <a:stretch>
            <a:fillRect/>
          </a:stretch>
        </p:blipFill>
        <p:spPr>
          <a:xfrm>
            <a:off x="1910925" y="3496560"/>
            <a:ext cx="3568605" cy="2834020"/>
          </a:xfrm>
          <a:prstGeom prst="rect">
            <a:avLst/>
          </a:prstGeom>
        </p:spPr>
      </p:pic>
      <p:pic>
        <p:nvPicPr>
          <p:cNvPr id="15" name="Picture 14">
            <a:extLst>
              <a:ext uri="{FF2B5EF4-FFF2-40B4-BE49-F238E27FC236}">
                <a16:creationId xmlns:a16="http://schemas.microsoft.com/office/drawing/2014/main" id="{D1AD71BC-4038-C24C-DEFD-2B5C324A3B75}"/>
              </a:ext>
            </a:extLst>
          </p:cNvPr>
          <p:cNvPicPr>
            <a:picLocks noChangeAspect="1"/>
          </p:cNvPicPr>
          <p:nvPr/>
        </p:nvPicPr>
        <p:blipFill>
          <a:blip r:embed="rId5"/>
          <a:stretch>
            <a:fillRect/>
          </a:stretch>
        </p:blipFill>
        <p:spPr>
          <a:xfrm>
            <a:off x="6589240" y="3496561"/>
            <a:ext cx="3589467" cy="2834020"/>
          </a:xfrm>
          <a:prstGeom prst="rect">
            <a:avLst/>
          </a:prstGeom>
        </p:spPr>
      </p:pic>
    </p:spTree>
    <p:extLst>
      <p:ext uri="{BB962C8B-B14F-4D97-AF65-F5344CB8AC3E}">
        <p14:creationId xmlns:p14="http://schemas.microsoft.com/office/powerpoint/2010/main" val="3563461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03796-FF04-C6F7-EBF1-680E976FBCAC}"/>
              </a:ext>
            </a:extLst>
          </p:cNvPr>
          <p:cNvSpPr>
            <a:spLocks noGrp="1"/>
          </p:cNvSpPr>
          <p:nvPr>
            <p:ph type="title"/>
          </p:nvPr>
        </p:nvSpPr>
        <p:spPr>
          <a:xfrm>
            <a:off x="919119" y="68827"/>
            <a:ext cx="10353761" cy="304800"/>
          </a:xfrm>
        </p:spPr>
        <p:txBody>
          <a:bodyPr>
            <a:normAutofit fontScale="90000"/>
          </a:bodyPr>
          <a:lstStyle/>
          <a:p>
            <a:r>
              <a:rPr lang="en-IN" sz="1800" dirty="0"/>
              <a:t>EXPORTING DATA INTO .CSV FILES</a:t>
            </a:r>
          </a:p>
        </p:txBody>
      </p:sp>
      <p:pic>
        <p:nvPicPr>
          <p:cNvPr id="5" name="Content Placeholder 4">
            <a:extLst>
              <a:ext uri="{FF2B5EF4-FFF2-40B4-BE49-F238E27FC236}">
                <a16:creationId xmlns:a16="http://schemas.microsoft.com/office/drawing/2014/main" id="{C323F4CD-B3F0-A1C2-9D84-A6FEDE3927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53513"/>
            <a:ext cx="5990913" cy="2975487"/>
          </a:xfrm>
        </p:spPr>
      </p:pic>
      <p:pic>
        <p:nvPicPr>
          <p:cNvPr id="7" name="Picture 6">
            <a:extLst>
              <a:ext uri="{FF2B5EF4-FFF2-40B4-BE49-F238E27FC236}">
                <a16:creationId xmlns:a16="http://schemas.microsoft.com/office/drawing/2014/main" id="{4DBB0F9C-9F57-E2FA-0325-A9D5ACC3678A}"/>
              </a:ext>
            </a:extLst>
          </p:cNvPr>
          <p:cNvPicPr>
            <a:picLocks noChangeAspect="1"/>
          </p:cNvPicPr>
          <p:nvPr/>
        </p:nvPicPr>
        <p:blipFill>
          <a:blip r:embed="rId3"/>
          <a:stretch>
            <a:fillRect/>
          </a:stretch>
        </p:blipFill>
        <p:spPr>
          <a:xfrm>
            <a:off x="-1" y="3429000"/>
            <a:ext cx="3224831" cy="3429000"/>
          </a:xfrm>
          <a:prstGeom prst="rect">
            <a:avLst/>
          </a:prstGeom>
        </p:spPr>
      </p:pic>
      <p:pic>
        <p:nvPicPr>
          <p:cNvPr id="9" name="Picture 8">
            <a:extLst>
              <a:ext uri="{FF2B5EF4-FFF2-40B4-BE49-F238E27FC236}">
                <a16:creationId xmlns:a16="http://schemas.microsoft.com/office/drawing/2014/main" id="{A27D325A-CB5B-49ED-8B74-170D0BC7D647}"/>
              </a:ext>
            </a:extLst>
          </p:cNvPr>
          <p:cNvPicPr>
            <a:picLocks noChangeAspect="1"/>
          </p:cNvPicPr>
          <p:nvPr/>
        </p:nvPicPr>
        <p:blipFill>
          <a:blip r:embed="rId4"/>
          <a:stretch>
            <a:fillRect/>
          </a:stretch>
        </p:blipFill>
        <p:spPr>
          <a:xfrm>
            <a:off x="7031004" y="1387577"/>
            <a:ext cx="4732757" cy="4993558"/>
          </a:xfrm>
          <a:prstGeom prst="rect">
            <a:avLst/>
          </a:prstGeom>
        </p:spPr>
      </p:pic>
      <p:pic>
        <p:nvPicPr>
          <p:cNvPr id="11" name="Picture 10">
            <a:extLst>
              <a:ext uri="{FF2B5EF4-FFF2-40B4-BE49-F238E27FC236}">
                <a16:creationId xmlns:a16="http://schemas.microsoft.com/office/drawing/2014/main" id="{E7D959BB-938C-4361-9D47-48A7FC5431D4}"/>
              </a:ext>
            </a:extLst>
          </p:cNvPr>
          <p:cNvPicPr>
            <a:picLocks noChangeAspect="1"/>
          </p:cNvPicPr>
          <p:nvPr/>
        </p:nvPicPr>
        <p:blipFill>
          <a:blip r:embed="rId5"/>
          <a:stretch>
            <a:fillRect/>
          </a:stretch>
        </p:blipFill>
        <p:spPr>
          <a:xfrm>
            <a:off x="3224829" y="3429000"/>
            <a:ext cx="3265211" cy="3429000"/>
          </a:xfrm>
          <a:prstGeom prst="rect">
            <a:avLst/>
          </a:prstGeom>
        </p:spPr>
      </p:pic>
      <p:sp>
        <p:nvSpPr>
          <p:cNvPr id="12" name="TextBox 11">
            <a:extLst>
              <a:ext uri="{FF2B5EF4-FFF2-40B4-BE49-F238E27FC236}">
                <a16:creationId xmlns:a16="http://schemas.microsoft.com/office/drawing/2014/main" id="{244C9CF1-5A87-9E74-FB3C-72E6211BB06D}"/>
              </a:ext>
            </a:extLst>
          </p:cNvPr>
          <p:cNvSpPr txBox="1"/>
          <p:nvPr/>
        </p:nvSpPr>
        <p:spPr>
          <a:xfrm>
            <a:off x="7069394" y="688258"/>
            <a:ext cx="4680154" cy="646331"/>
          </a:xfrm>
          <a:prstGeom prst="rect">
            <a:avLst/>
          </a:prstGeom>
          <a:noFill/>
        </p:spPr>
        <p:txBody>
          <a:bodyPr wrap="square" rtlCol="0">
            <a:spAutoFit/>
          </a:bodyPr>
          <a:lstStyle/>
          <a:p>
            <a:r>
              <a:rPr lang="en-IN" dirty="0"/>
              <a:t>Pellet Coordinates, Diameter, Time of Capture in .csv format (viewing in excel)</a:t>
            </a:r>
          </a:p>
        </p:txBody>
      </p:sp>
    </p:spTree>
    <p:extLst>
      <p:ext uri="{BB962C8B-B14F-4D97-AF65-F5344CB8AC3E}">
        <p14:creationId xmlns:p14="http://schemas.microsoft.com/office/powerpoint/2010/main" val="4124083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BA627-2074-81C5-5BB8-70C009B4A34C}"/>
              </a:ext>
            </a:extLst>
          </p:cNvPr>
          <p:cNvSpPr>
            <a:spLocks noGrp="1"/>
          </p:cNvSpPr>
          <p:nvPr>
            <p:ph type="title"/>
          </p:nvPr>
        </p:nvSpPr>
        <p:spPr>
          <a:xfrm>
            <a:off x="919119" y="137652"/>
            <a:ext cx="10353761" cy="776747"/>
          </a:xfrm>
        </p:spPr>
        <p:txBody>
          <a:bodyPr>
            <a:normAutofit/>
          </a:bodyPr>
          <a:lstStyle/>
          <a:p>
            <a:r>
              <a:rPr lang="en-IN" sz="2400" dirty="0"/>
              <a:t>Plotting size distribution plots for judging behavioural patterns</a:t>
            </a:r>
          </a:p>
        </p:txBody>
      </p:sp>
      <p:pic>
        <p:nvPicPr>
          <p:cNvPr id="5" name="Content Placeholder 4">
            <a:extLst>
              <a:ext uri="{FF2B5EF4-FFF2-40B4-BE49-F238E27FC236}">
                <a16:creationId xmlns:a16="http://schemas.microsoft.com/office/drawing/2014/main" id="{796C0EAF-1B8E-241F-31AC-5ED6BC24ED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0126" y="1407241"/>
            <a:ext cx="10171748" cy="4403623"/>
          </a:xfrm>
        </p:spPr>
      </p:pic>
    </p:spTree>
    <p:extLst>
      <p:ext uri="{BB962C8B-B14F-4D97-AF65-F5344CB8AC3E}">
        <p14:creationId xmlns:p14="http://schemas.microsoft.com/office/powerpoint/2010/main" val="4094897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93F71-FDF3-5ECF-36BE-E94901CDDFC9}"/>
              </a:ext>
            </a:extLst>
          </p:cNvPr>
          <p:cNvSpPr>
            <a:spLocks noGrp="1"/>
          </p:cNvSpPr>
          <p:nvPr>
            <p:ph type="title"/>
          </p:nvPr>
        </p:nvSpPr>
        <p:spPr>
          <a:xfrm>
            <a:off x="913794" y="0"/>
            <a:ext cx="10353761" cy="457200"/>
          </a:xfrm>
        </p:spPr>
        <p:txBody>
          <a:bodyPr>
            <a:noAutofit/>
          </a:bodyPr>
          <a:lstStyle/>
          <a:p>
            <a:r>
              <a:rPr lang="en-IN" sz="2400" dirty="0"/>
              <a:t>Size distribution plots of 6 sample images</a:t>
            </a:r>
          </a:p>
        </p:txBody>
      </p:sp>
      <p:pic>
        <p:nvPicPr>
          <p:cNvPr id="5" name="Content Placeholder 4">
            <a:extLst>
              <a:ext uri="{FF2B5EF4-FFF2-40B4-BE49-F238E27FC236}">
                <a16:creationId xmlns:a16="http://schemas.microsoft.com/office/drawing/2014/main" id="{5BB54AFA-91FB-4E5D-87E0-8E599153A4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0997"/>
            <a:ext cx="4090220" cy="3067665"/>
          </a:xfrm>
        </p:spPr>
      </p:pic>
      <p:pic>
        <p:nvPicPr>
          <p:cNvPr id="7" name="Picture 6">
            <a:extLst>
              <a:ext uri="{FF2B5EF4-FFF2-40B4-BE49-F238E27FC236}">
                <a16:creationId xmlns:a16="http://schemas.microsoft.com/office/drawing/2014/main" id="{0B580CDA-D59A-9D0F-7485-9F4CD2E81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220" y="600997"/>
            <a:ext cx="4090216" cy="3067663"/>
          </a:xfrm>
          <a:prstGeom prst="rect">
            <a:avLst/>
          </a:prstGeom>
        </p:spPr>
      </p:pic>
      <p:pic>
        <p:nvPicPr>
          <p:cNvPr id="9" name="Picture 8">
            <a:extLst>
              <a:ext uri="{FF2B5EF4-FFF2-40B4-BE49-F238E27FC236}">
                <a16:creationId xmlns:a16="http://schemas.microsoft.com/office/drawing/2014/main" id="{28A3FC9A-6E10-ACD2-7458-1425BD650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0962" y="596938"/>
            <a:ext cx="4101038" cy="3075779"/>
          </a:xfrm>
          <a:prstGeom prst="rect">
            <a:avLst/>
          </a:prstGeom>
        </p:spPr>
      </p:pic>
      <p:pic>
        <p:nvPicPr>
          <p:cNvPr id="11" name="Picture 10">
            <a:extLst>
              <a:ext uri="{FF2B5EF4-FFF2-40B4-BE49-F238E27FC236}">
                <a16:creationId xmlns:a16="http://schemas.microsoft.com/office/drawing/2014/main" id="{1350EEEA-AAB4-B5BF-0E6E-9F057EDC89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668661"/>
            <a:ext cx="4090217" cy="3078474"/>
          </a:xfrm>
          <a:prstGeom prst="rect">
            <a:avLst/>
          </a:prstGeom>
        </p:spPr>
      </p:pic>
      <p:pic>
        <p:nvPicPr>
          <p:cNvPr id="13" name="Picture 12">
            <a:extLst>
              <a:ext uri="{FF2B5EF4-FFF2-40B4-BE49-F238E27FC236}">
                <a16:creationId xmlns:a16="http://schemas.microsoft.com/office/drawing/2014/main" id="{BBFC195E-F814-6A36-2CFB-3F82212E26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6606" y="3668661"/>
            <a:ext cx="4090217" cy="3078472"/>
          </a:xfrm>
          <a:prstGeom prst="rect">
            <a:avLst/>
          </a:prstGeom>
        </p:spPr>
      </p:pic>
      <p:pic>
        <p:nvPicPr>
          <p:cNvPr id="15" name="Picture 14">
            <a:extLst>
              <a:ext uri="{FF2B5EF4-FFF2-40B4-BE49-F238E27FC236}">
                <a16:creationId xmlns:a16="http://schemas.microsoft.com/office/drawing/2014/main" id="{21F84EA1-6FA5-B508-DBA2-E61BD6FB29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3422" y="3668660"/>
            <a:ext cx="4068578" cy="3075778"/>
          </a:xfrm>
          <a:prstGeom prst="rect">
            <a:avLst/>
          </a:prstGeom>
        </p:spPr>
      </p:pic>
    </p:spTree>
    <p:extLst>
      <p:ext uri="{BB962C8B-B14F-4D97-AF65-F5344CB8AC3E}">
        <p14:creationId xmlns:p14="http://schemas.microsoft.com/office/powerpoint/2010/main" val="751380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BAC4-18AC-371E-41F0-435854E67940}"/>
              </a:ext>
            </a:extLst>
          </p:cNvPr>
          <p:cNvSpPr>
            <a:spLocks noGrp="1"/>
          </p:cNvSpPr>
          <p:nvPr>
            <p:ph type="title"/>
          </p:nvPr>
        </p:nvSpPr>
        <p:spPr>
          <a:xfrm>
            <a:off x="919119" y="62091"/>
            <a:ext cx="10353761" cy="609600"/>
          </a:xfrm>
        </p:spPr>
        <p:txBody>
          <a:bodyPr>
            <a:normAutofit fontScale="90000"/>
          </a:bodyPr>
          <a:lstStyle/>
          <a:p>
            <a:r>
              <a:rPr lang="en-IN" dirty="0">
                <a:solidFill>
                  <a:srgbClr val="FFFF00"/>
                </a:solidFill>
                <a:latin typeface="Arial Rounded MT Bold" panose="020F0704030504030204" pitchFamily="34" charset="0"/>
              </a:rPr>
              <a:t>Introduction</a:t>
            </a:r>
          </a:p>
        </p:txBody>
      </p:sp>
      <p:pic>
        <p:nvPicPr>
          <p:cNvPr id="5" name="Content Placeholder 4">
            <a:extLst>
              <a:ext uri="{FF2B5EF4-FFF2-40B4-BE49-F238E27FC236}">
                <a16:creationId xmlns:a16="http://schemas.microsoft.com/office/drawing/2014/main" id="{B08A804C-CEBF-570E-9E1C-E698BAF2AF96}"/>
              </a:ext>
            </a:extLst>
          </p:cNvPr>
          <p:cNvPicPr>
            <a:picLocks noGrp="1" noChangeAspect="1"/>
          </p:cNvPicPr>
          <p:nvPr>
            <p:ph idx="1"/>
          </p:nvPr>
        </p:nvPicPr>
        <p:blipFill>
          <a:blip r:embed="rId2"/>
          <a:stretch>
            <a:fillRect/>
          </a:stretch>
        </p:blipFill>
        <p:spPr>
          <a:xfrm>
            <a:off x="7492180" y="825910"/>
            <a:ext cx="4697459" cy="2762863"/>
          </a:xfrm>
        </p:spPr>
      </p:pic>
      <p:sp>
        <p:nvSpPr>
          <p:cNvPr id="9" name="TextBox 8">
            <a:extLst>
              <a:ext uri="{FF2B5EF4-FFF2-40B4-BE49-F238E27FC236}">
                <a16:creationId xmlns:a16="http://schemas.microsoft.com/office/drawing/2014/main" id="{1275E7F7-EBC3-A2D5-E00B-2B92AE0A3876}"/>
              </a:ext>
            </a:extLst>
          </p:cNvPr>
          <p:cNvSpPr txBox="1"/>
          <p:nvPr/>
        </p:nvSpPr>
        <p:spPr>
          <a:xfrm>
            <a:off x="216309" y="671691"/>
            <a:ext cx="7403691" cy="5632311"/>
          </a:xfrm>
          <a:prstGeom prst="rect">
            <a:avLst/>
          </a:prstGeom>
          <a:noFill/>
        </p:spPr>
        <p:txBody>
          <a:bodyPr wrap="square" rtlCol="0">
            <a:spAutoFit/>
          </a:bodyPr>
          <a:lstStyle/>
          <a:p>
            <a:pPr algn="ctr"/>
            <a:r>
              <a:rPr lang="en-IN" b="1" u="sng" dirty="0">
                <a:solidFill>
                  <a:schemeClr val="tx2">
                    <a:lumMod val="75000"/>
                  </a:schemeClr>
                </a:solidFill>
                <a:latin typeface="+mj-lt"/>
              </a:rPr>
              <a:t>EYE-ON-PELLET : Online Pellet Size Analyzer for Pelletization Industries</a:t>
            </a:r>
          </a:p>
          <a:p>
            <a:endParaRPr lang="en-IN" dirty="0">
              <a:latin typeface="+mj-lt"/>
            </a:endParaRPr>
          </a:p>
          <a:p>
            <a:pPr marL="285750" indent="-285750">
              <a:buFont typeface="Arial" panose="020B0604020202020204" pitchFamily="34" charset="0"/>
              <a:buChar char="•"/>
            </a:pPr>
            <a:r>
              <a:rPr lang="en-US" dirty="0">
                <a:latin typeface="Arial Rounded MT Bold" panose="020F0704030504030204" pitchFamily="34" charset="0"/>
              </a:rPr>
              <a:t>Pelletization industries use disc pelletizers to produce pellets of different sizes. However, there is a need of producing pellets of a desired size range, such as </a:t>
            </a:r>
            <a:r>
              <a:rPr lang="en-US" b="1" u="sng" dirty="0">
                <a:solidFill>
                  <a:schemeClr val="accent2"/>
                </a:solidFill>
                <a:latin typeface="Arial Rounded MT Bold" panose="020F0704030504030204" pitchFamily="34" charset="0"/>
              </a:rPr>
              <a:t>8-18 mm</a:t>
            </a:r>
            <a:r>
              <a:rPr lang="en-US" dirty="0">
                <a:latin typeface="Arial Rounded MT Bold" panose="020F0704030504030204" pitchFamily="34" charset="0"/>
              </a:rPr>
              <a:t>. There is also a need to produce higher percentage pellets in a particular sub size range, such as among 8-18 mm, may be </a:t>
            </a:r>
            <a:r>
              <a:rPr lang="en-US" b="1" u="sng" dirty="0">
                <a:latin typeface="Arial Rounded MT Bold" panose="020F0704030504030204" pitchFamily="34" charset="0"/>
              </a:rPr>
              <a:t>70%</a:t>
            </a:r>
            <a:r>
              <a:rPr lang="en-US" dirty="0">
                <a:latin typeface="Arial Rounded MT Bold" panose="020F0704030504030204" pitchFamily="34" charset="0"/>
              </a:rPr>
              <a:t> in the range of </a:t>
            </a:r>
            <a:r>
              <a:rPr lang="en-US" b="1" u="sng" dirty="0">
                <a:solidFill>
                  <a:schemeClr val="accent2"/>
                </a:solidFill>
                <a:latin typeface="Arial Rounded MT Bold" panose="020F0704030504030204" pitchFamily="34" charset="0"/>
              </a:rPr>
              <a:t>8-12 mm</a:t>
            </a:r>
            <a:r>
              <a:rPr lang="en-US" dirty="0">
                <a:solidFill>
                  <a:schemeClr val="accent2"/>
                </a:solidFill>
                <a:latin typeface="Arial Rounded MT Bold" panose="020F0704030504030204" pitchFamily="34" charset="0"/>
              </a:rPr>
              <a:t> </a:t>
            </a:r>
            <a:r>
              <a:rPr lang="en-US" dirty="0">
                <a:latin typeface="Arial Rounded MT Bold" panose="020F0704030504030204" pitchFamily="34" charset="0"/>
              </a:rPr>
              <a:t>(customer requirement).</a:t>
            </a:r>
          </a:p>
          <a:p>
            <a:pPr marL="285750" indent="-285750">
              <a:buFont typeface="Arial" panose="020B0604020202020204" pitchFamily="34" charset="0"/>
              <a:buChar char="•"/>
            </a:pPr>
            <a:endParaRPr lang="en-US" dirty="0">
              <a:latin typeface="Arial Rounded MT Bold" panose="020F0704030504030204" pitchFamily="34" charset="0"/>
            </a:endParaRPr>
          </a:p>
          <a:p>
            <a:pPr marL="285750" indent="-285750">
              <a:buFont typeface="Arial" panose="020B0604020202020204" pitchFamily="34" charset="0"/>
              <a:buChar char="•"/>
            </a:pPr>
            <a:r>
              <a:rPr lang="en-US" dirty="0">
                <a:latin typeface="Arial Rounded MT Bold" panose="020F0704030504030204" pitchFamily="34" charset="0"/>
              </a:rPr>
              <a:t>Helps for timely </a:t>
            </a:r>
            <a:r>
              <a:rPr lang="en-US" b="1" u="sng" dirty="0">
                <a:latin typeface="Arial Rounded MT Bold" panose="020F0704030504030204" pitchFamily="34" charset="0"/>
              </a:rPr>
              <a:t>control of RPM/water/feed-rate(TPI)</a:t>
            </a:r>
            <a:r>
              <a:rPr lang="en-US" dirty="0">
                <a:latin typeface="Arial Rounded MT Bold" panose="020F0704030504030204" pitchFamily="34" charset="0"/>
              </a:rPr>
              <a:t>. </a:t>
            </a:r>
          </a:p>
          <a:p>
            <a:pPr marL="285750" indent="-285750">
              <a:buFont typeface="Arial" panose="020B0604020202020204" pitchFamily="34" charset="0"/>
              <a:buChar char="•"/>
            </a:pPr>
            <a:r>
              <a:rPr lang="en-US" dirty="0">
                <a:latin typeface="Arial Rounded MT Bold" panose="020F0704030504030204" pitchFamily="34" charset="0"/>
              </a:rPr>
              <a:t>Helps in parameter optimization for a new type ore. </a:t>
            </a:r>
          </a:p>
          <a:p>
            <a:pPr marL="285750" indent="-285750">
              <a:buFont typeface="Arial" panose="020B0604020202020204" pitchFamily="34" charset="0"/>
              <a:buChar char="•"/>
            </a:pPr>
            <a:r>
              <a:rPr lang="en-US" dirty="0">
                <a:latin typeface="Arial Rounded MT Bold" panose="020F0704030504030204" pitchFamily="34" charset="0"/>
              </a:rPr>
              <a:t>Reduces the </a:t>
            </a:r>
            <a:r>
              <a:rPr lang="en-US" b="1" u="sng" dirty="0">
                <a:latin typeface="Arial Rounded MT Bold" panose="020F0704030504030204" pitchFamily="34" charset="0"/>
              </a:rPr>
              <a:t>recycling load &amp; enhances </a:t>
            </a:r>
            <a:r>
              <a:rPr lang="en-US" dirty="0">
                <a:latin typeface="Arial Rounded MT Bold" panose="020F0704030504030204" pitchFamily="34" charset="0"/>
              </a:rPr>
              <a:t>plant productivity.</a:t>
            </a:r>
          </a:p>
          <a:p>
            <a:pPr marL="285750" indent="-285750">
              <a:buFont typeface="Arial" panose="020B0604020202020204" pitchFamily="34" charset="0"/>
              <a:buChar char="•"/>
            </a:pPr>
            <a:r>
              <a:rPr lang="en-US" dirty="0">
                <a:latin typeface="Arial Rounded MT Bold" panose="020F0704030504030204" pitchFamily="34" charset="0"/>
              </a:rPr>
              <a:t>Non-invasive and </a:t>
            </a:r>
            <a:r>
              <a:rPr lang="en-US" b="1" u="sng" dirty="0">
                <a:latin typeface="Arial Rounded MT Bold" panose="020F0704030504030204" pitchFamily="34" charset="0"/>
              </a:rPr>
              <a:t>cost effective</a:t>
            </a:r>
            <a:r>
              <a:rPr lang="en-US" dirty="0">
                <a:latin typeface="Arial Rounded MT Bold" panose="020F0704030504030204" pitchFamily="34" charset="0"/>
              </a:rPr>
              <a:t> method of size analysis.</a:t>
            </a:r>
          </a:p>
          <a:p>
            <a:pPr marL="285750" indent="-285750">
              <a:buFont typeface="Arial" panose="020B0604020202020204" pitchFamily="34" charset="0"/>
              <a:buChar char="•"/>
            </a:pPr>
            <a:r>
              <a:rPr lang="en-IN" dirty="0">
                <a:latin typeface="Arial Rounded MT Bold" panose="020F0704030504030204" pitchFamily="34" charset="0"/>
              </a:rPr>
              <a:t>Quick installation time</a:t>
            </a:r>
            <a:r>
              <a:rPr lang="en-US" dirty="0">
                <a:latin typeface="Arial Rounded MT Bold" panose="020F0704030504030204" pitchFamily="34" charset="0"/>
              </a:rPr>
              <a:t>.</a:t>
            </a:r>
          </a:p>
          <a:p>
            <a:pPr marL="285750" indent="-285750">
              <a:buFont typeface="Arial" panose="020B0604020202020204" pitchFamily="34" charset="0"/>
              <a:buChar char="•"/>
            </a:pPr>
            <a:r>
              <a:rPr lang="en-US" dirty="0">
                <a:latin typeface="Arial Rounded MT Bold" panose="020F0704030504030204" pitchFamily="34" charset="0"/>
              </a:rPr>
              <a:t>Can be used in existing and new plants .</a:t>
            </a:r>
          </a:p>
          <a:p>
            <a:pPr marL="285750" indent="-285750">
              <a:buFont typeface="Arial" panose="020B0604020202020204" pitchFamily="34" charset="0"/>
              <a:buChar char="•"/>
            </a:pPr>
            <a:r>
              <a:rPr lang="en-US" b="1" u="sng" dirty="0">
                <a:latin typeface="Arial Rounded MT Bold" panose="020F0704030504030204" pitchFamily="34" charset="0"/>
              </a:rPr>
              <a:t>Indigenously designed and developed </a:t>
            </a:r>
            <a:r>
              <a:rPr lang="en-US" dirty="0">
                <a:latin typeface="Arial Rounded MT Bold" panose="020F0704030504030204" pitchFamily="34" charset="0"/>
              </a:rPr>
              <a:t>and hence customizable and better after sales service support.</a:t>
            </a:r>
          </a:p>
          <a:p>
            <a:pPr marL="285750" indent="-285750">
              <a:buFont typeface="Arial" panose="020B0604020202020204" pitchFamily="34" charset="0"/>
              <a:buChar char="•"/>
            </a:pPr>
            <a:r>
              <a:rPr lang="en-US" dirty="0">
                <a:latin typeface="Arial Rounded MT Bold" panose="020F0704030504030204" pitchFamily="34" charset="0"/>
              </a:rPr>
              <a:t>Well tested in most of the leading pelletization plant in India like </a:t>
            </a:r>
            <a:r>
              <a:rPr lang="en-US" b="1" u="sng" dirty="0">
                <a:latin typeface="Arial Rounded MT Bold" panose="020F0704030504030204" pitchFamily="34" charset="0"/>
              </a:rPr>
              <a:t>JSW Steel</a:t>
            </a:r>
            <a:r>
              <a:rPr lang="en-US" dirty="0">
                <a:latin typeface="Arial Rounded MT Bold" panose="020F0704030504030204" pitchFamily="34" charset="0"/>
              </a:rPr>
              <a:t>, currently manufactured by </a:t>
            </a:r>
            <a:r>
              <a:rPr lang="en-US" b="1" u="sng" dirty="0">
                <a:latin typeface="Arial Rounded MT Bold" panose="020F0704030504030204" pitchFamily="34" charset="0"/>
              </a:rPr>
              <a:t>SVNT Infotech, Hyderabad</a:t>
            </a:r>
            <a:r>
              <a:rPr lang="en-US" dirty="0">
                <a:latin typeface="Arial Rounded MT Bold" panose="020F0704030504030204" pitchFamily="34" charset="0"/>
              </a:rPr>
              <a:t>.</a:t>
            </a:r>
            <a:endParaRPr lang="en-IN" dirty="0">
              <a:latin typeface="Arial Rounded MT Bold" panose="020F0704030504030204" pitchFamily="34" charset="0"/>
            </a:endParaRPr>
          </a:p>
        </p:txBody>
      </p:sp>
      <p:sp>
        <p:nvSpPr>
          <p:cNvPr id="10" name="TextBox 9">
            <a:extLst>
              <a:ext uri="{FF2B5EF4-FFF2-40B4-BE49-F238E27FC236}">
                <a16:creationId xmlns:a16="http://schemas.microsoft.com/office/drawing/2014/main" id="{9BDA5343-647F-541F-5EE3-DF5405EA01C7}"/>
              </a:ext>
            </a:extLst>
          </p:cNvPr>
          <p:cNvSpPr txBox="1"/>
          <p:nvPr/>
        </p:nvSpPr>
        <p:spPr>
          <a:xfrm>
            <a:off x="7492181" y="5938684"/>
            <a:ext cx="4697459" cy="738664"/>
          </a:xfrm>
          <a:prstGeom prst="rect">
            <a:avLst/>
          </a:prstGeom>
          <a:noFill/>
        </p:spPr>
        <p:txBody>
          <a:bodyPr wrap="square" rtlCol="0">
            <a:spAutoFit/>
          </a:bodyPr>
          <a:lstStyle/>
          <a:p>
            <a:r>
              <a:rPr lang="en-IN" dirty="0">
                <a:solidFill>
                  <a:srgbClr val="92D050"/>
                </a:solidFill>
                <a:latin typeface="Comic Sans MS" panose="030F0702030302020204" pitchFamily="66" charset="0"/>
              </a:rPr>
              <a:t>Youtube link</a:t>
            </a:r>
            <a:r>
              <a:rPr lang="en-IN" dirty="0">
                <a:latin typeface="Comic Sans MS" panose="030F0702030302020204" pitchFamily="66" charset="0"/>
              </a:rPr>
              <a:t>: </a:t>
            </a:r>
            <a:r>
              <a:rPr lang="en-IN" sz="1200" dirty="0">
                <a:latin typeface="Comic Sans MS" panose="030F0702030302020204" pitchFamily="66" charset="0"/>
              </a:rPr>
              <a:t>https://youtu.be/PL73tOZ15DI?list=TLGGv5uFr-H-cLQxMzA2MjAyMw</a:t>
            </a:r>
          </a:p>
        </p:txBody>
      </p:sp>
    </p:spTree>
    <p:extLst>
      <p:ext uri="{BB962C8B-B14F-4D97-AF65-F5344CB8AC3E}">
        <p14:creationId xmlns:p14="http://schemas.microsoft.com/office/powerpoint/2010/main" val="3243813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6967-6030-A8EF-3E88-23FD1D59C669}"/>
              </a:ext>
            </a:extLst>
          </p:cNvPr>
          <p:cNvSpPr>
            <a:spLocks noGrp="1"/>
          </p:cNvSpPr>
          <p:nvPr>
            <p:ph type="title"/>
          </p:nvPr>
        </p:nvSpPr>
        <p:spPr>
          <a:xfrm>
            <a:off x="294969" y="255640"/>
            <a:ext cx="11670890" cy="609600"/>
          </a:xfrm>
        </p:spPr>
        <p:txBody>
          <a:bodyPr>
            <a:normAutofit fontScale="90000"/>
          </a:bodyPr>
          <a:lstStyle/>
          <a:p>
            <a:pPr algn="ctr"/>
            <a:r>
              <a:rPr lang="en-IN" dirty="0">
                <a:solidFill>
                  <a:schemeClr val="tx2"/>
                </a:solidFill>
                <a:latin typeface="Arial Rounded MT Bold" panose="020F0704030504030204" pitchFamily="34" charset="0"/>
              </a:rPr>
              <a:t>DATA ANALYSIS AND FORECASTING</a:t>
            </a:r>
          </a:p>
        </p:txBody>
      </p:sp>
      <p:pic>
        <p:nvPicPr>
          <p:cNvPr id="5" name="Content Placeholder 4">
            <a:extLst>
              <a:ext uri="{FF2B5EF4-FFF2-40B4-BE49-F238E27FC236}">
                <a16:creationId xmlns:a16="http://schemas.microsoft.com/office/drawing/2014/main" id="{A42744D9-4BAE-9BE6-203A-2CA20AA516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3662" y="1047190"/>
            <a:ext cx="8104673" cy="4198266"/>
          </a:xfrm>
        </p:spPr>
      </p:pic>
      <p:sp>
        <p:nvSpPr>
          <p:cNvPr id="6" name="TextBox 5">
            <a:extLst>
              <a:ext uri="{FF2B5EF4-FFF2-40B4-BE49-F238E27FC236}">
                <a16:creationId xmlns:a16="http://schemas.microsoft.com/office/drawing/2014/main" id="{6C710989-375E-0D25-AD14-C77ED0696959}"/>
              </a:ext>
            </a:extLst>
          </p:cNvPr>
          <p:cNvSpPr txBox="1"/>
          <p:nvPr/>
        </p:nvSpPr>
        <p:spPr>
          <a:xfrm>
            <a:off x="294968" y="5427406"/>
            <a:ext cx="11582400" cy="646331"/>
          </a:xfrm>
          <a:prstGeom prst="rect">
            <a:avLst/>
          </a:prstGeom>
          <a:noFill/>
        </p:spPr>
        <p:txBody>
          <a:bodyPr wrap="square" rtlCol="0">
            <a:spAutoFit/>
          </a:bodyPr>
          <a:lstStyle/>
          <a:p>
            <a:r>
              <a:rPr lang="en-US" b="0" i="0" dirty="0">
                <a:solidFill>
                  <a:srgbClr val="D1D5DB"/>
                </a:solidFill>
                <a:effectLst/>
                <a:latin typeface="Söhne"/>
              </a:rPr>
              <a:t>These imported libraries and modules provide a range of functionalities and algorithms for data analysis, machine learning, time series analysis, and visualization, which are used in the code for various tasks.</a:t>
            </a:r>
            <a:endParaRPr lang="en-IN" dirty="0"/>
          </a:p>
        </p:txBody>
      </p:sp>
    </p:spTree>
    <p:extLst>
      <p:ext uri="{BB962C8B-B14F-4D97-AF65-F5344CB8AC3E}">
        <p14:creationId xmlns:p14="http://schemas.microsoft.com/office/powerpoint/2010/main" val="72980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16AE2-6D64-806C-CFBC-F3671A2A180C}"/>
              </a:ext>
            </a:extLst>
          </p:cNvPr>
          <p:cNvSpPr>
            <a:spLocks noGrp="1"/>
          </p:cNvSpPr>
          <p:nvPr>
            <p:ph idx="1"/>
          </p:nvPr>
        </p:nvSpPr>
        <p:spPr>
          <a:xfrm>
            <a:off x="275303" y="1150374"/>
            <a:ext cx="11710219" cy="5515896"/>
          </a:xfrm>
        </p:spPr>
        <p:txBody>
          <a:bodyPr>
            <a:noAutofit/>
          </a:bodyPr>
          <a:lstStyle/>
          <a:p>
            <a:r>
              <a:rPr lang="en-US" b="1" i="0" u="sng" dirty="0">
                <a:solidFill>
                  <a:srgbClr val="FFFF00"/>
                </a:solidFill>
                <a:effectLst/>
                <a:latin typeface="Söhne"/>
              </a:rPr>
              <a:t>pandas as pd</a:t>
            </a:r>
            <a:r>
              <a:rPr lang="en-US" b="0" i="0" dirty="0">
                <a:solidFill>
                  <a:srgbClr val="D1D5DB"/>
                </a:solidFill>
                <a:effectLst/>
                <a:latin typeface="Söhne"/>
              </a:rPr>
              <a:t>: It provides data structures and data analysis tools for working with </a:t>
            </a:r>
            <a:r>
              <a:rPr lang="en-US" b="1" i="0" dirty="0">
                <a:solidFill>
                  <a:schemeClr val="tx1"/>
                </a:solidFill>
                <a:effectLst/>
                <a:latin typeface="Söhne"/>
              </a:rPr>
              <a:t>structured</a:t>
            </a:r>
            <a:r>
              <a:rPr lang="en-US" b="0" i="0" dirty="0">
                <a:solidFill>
                  <a:srgbClr val="D1D5DB"/>
                </a:solidFill>
                <a:effectLst/>
                <a:latin typeface="Söhne"/>
              </a:rPr>
              <a:t> data, such as tabular data in the form of </a:t>
            </a:r>
            <a:r>
              <a:rPr lang="en-US" b="1" i="0" dirty="0" err="1">
                <a:solidFill>
                  <a:schemeClr val="tx1"/>
                </a:solidFill>
                <a:effectLst/>
                <a:latin typeface="Söhne"/>
              </a:rPr>
              <a:t>DataFrames</a:t>
            </a:r>
            <a:r>
              <a:rPr lang="en-US" b="0" i="0" dirty="0">
                <a:solidFill>
                  <a:srgbClr val="D1D5DB"/>
                </a:solidFill>
                <a:effectLst/>
                <a:latin typeface="Söhne"/>
              </a:rPr>
              <a:t>.</a:t>
            </a:r>
          </a:p>
          <a:p>
            <a:r>
              <a:rPr lang="en-US" b="1" i="0" u="sng" dirty="0" err="1">
                <a:solidFill>
                  <a:srgbClr val="FFFF00"/>
                </a:solidFill>
                <a:effectLst/>
                <a:latin typeface="Söhne"/>
              </a:rPr>
              <a:t>numpy</a:t>
            </a:r>
            <a:r>
              <a:rPr lang="en-US" b="1" i="0" u="sng" dirty="0">
                <a:solidFill>
                  <a:srgbClr val="FFFF00"/>
                </a:solidFill>
                <a:effectLst/>
                <a:latin typeface="Söhne"/>
              </a:rPr>
              <a:t> as np</a:t>
            </a:r>
            <a:r>
              <a:rPr lang="en-US" b="0" i="0" dirty="0">
                <a:solidFill>
                  <a:srgbClr val="D1D5DB"/>
                </a:solidFill>
                <a:effectLst/>
                <a:latin typeface="Söhne"/>
              </a:rPr>
              <a:t>: It is used for numerical computations in Python and provides support for working with </a:t>
            </a:r>
            <a:r>
              <a:rPr lang="en-US" b="1" i="0" dirty="0">
                <a:solidFill>
                  <a:schemeClr val="tx1"/>
                </a:solidFill>
                <a:effectLst/>
                <a:latin typeface="Söhne"/>
              </a:rPr>
              <a:t>multi-dimensional arrays</a:t>
            </a:r>
            <a:r>
              <a:rPr lang="en-US" b="0" i="0" dirty="0">
                <a:solidFill>
                  <a:srgbClr val="D1D5DB"/>
                </a:solidFill>
                <a:effectLst/>
                <a:latin typeface="Söhne"/>
              </a:rPr>
              <a:t> and various </a:t>
            </a:r>
            <a:r>
              <a:rPr lang="en-US" b="1" i="0" dirty="0">
                <a:solidFill>
                  <a:schemeClr val="tx1"/>
                </a:solidFill>
                <a:effectLst/>
                <a:latin typeface="Söhne"/>
              </a:rPr>
              <a:t>mathematical operations</a:t>
            </a:r>
            <a:r>
              <a:rPr lang="en-US" b="0" i="0" dirty="0">
                <a:solidFill>
                  <a:srgbClr val="D1D5DB"/>
                </a:solidFill>
                <a:effectLst/>
                <a:latin typeface="Söhne"/>
              </a:rPr>
              <a:t>.</a:t>
            </a:r>
          </a:p>
          <a:p>
            <a:r>
              <a:rPr lang="en-US" b="1" i="0" u="sng" dirty="0" err="1">
                <a:solidFill>
                  <a:srgbClr val="FFFF00"/>
                </a:solidFill>
                <a:effectLst/>
                <a:latin typeface="Söhne"/>
              </a:rPr>
              <a:t>matplotlib.pyplot</a:t>
            </a:r>
            <a:r>
              <a:rPr lang="en-US" b="1" i="0" u="sng" dirty="0">
                <a:solidFill>
                  <a:srgbClr val="FFFF00"/>
                </a:solidFill>
                <a:effectLst/>
                <a:latin typeface="Söhne"/>
              </a:rPr>
              <a:t> as </a:t>
            </a:r>
            <a:r>
              <a:rPr lang="en-US" b="1" i="0" u="sng" dirty="0" err="1">
                <a:solidFill>
                  <a:srgbClr val="FFFF00"/>
                </a:solidFill>
                <a:effectLst/>
                <a:latin typeface="Söhne"/>
              </a:rPr>
              <a:t>plt</a:t>
            </a:r>
            <a:r>
              <a:rPr lang="en-US" b="0" i="0" dirty="0">
                <a:solidFill>
                  <a:srgbClr val="D1D5DB"/>
                </a:solidFill>
                <a:effectLst/>
                <a:latin typeface="Söhne"/>
              </a:rPr>
              <a:t>: This imports the </a:t>
            </a:r>
            <a:r>
              <a:rPr lang="en-US" b="0" i="0" dirty="0" err="1">
                <a:solidFill>
                  <a:srgbClr val="D1D5DB"/>
                </a:solidFill>
                <a:effectLst/>
                <a:latin typeface="Söhne"/>
              </a:rPr>
              <a:t>pyplot</a:t>
            </a:r>
            <a:r>
              <a:rPr lang="en-US" b="0" i="0" dirty="0">
                <a:solidFill>
                  <a:srgbClr val="D1D5DB"/>
                </a:solidFill>
                <a:effectLst/>
                <a:latin typeface="Söhne"/>
              </a:rPr>
              <a:t> module from the matplotlib library and assigns it the alias </a:t>
            </a:r>
            <a:r>
              <a:rPr lang="en-US" b="0" i="0" dirty="0" err="1">
                <a:solidFill>
                  <a:srgbClr val="D1D5DB"/>
                </a:solidFill>
                <a:effectLst/>
                <a:latin typeface="Söhne"/>
              </a:rPr>
              <a:t>plt</a:t>
            </a:r>
            <a:r>
              <a:rPr lang="en-US" b="0" i="0" dirty="0">
                <a:solidFill>
                  <a:srgbClr val="D1D5DB"/>
                </a:solidFill>
                <a:effectLst/>
                <a:latin typeface="Söhne"/>
              </a:rPr>
              <a:t>. Matplotlib is a popular plotting library in Python, and </a:t>
            </a:r>
            <a:r>
              <a:rPr lang="en-US" b="0" i="0" dirty="0" err="1">
                <a:solidFill>
                  <a:srgbClr val="D1D5DB"/>
                </a:solidFill>
                <a:effectLst/>
                <a:latin typeface="Söhne"/>
              </a:rPr>
              <a:t>pyplot</a:t>
            </a:r>
            <a:r>
              <a:rPr lang="en-US" b="0" i="0" dirty="0">
                <a:solidFill>
                  <a:srgbClr val="D1D5DB"/>
                </a:solidFill>
                <a:effectLst/>
                <a:latin typeface="Söhne"/>
              </a:rPr>
              <a:t> provides a simple interface for creating various types of </a:t>
            </a:r>
            <a:r>
              <a:rPr lang="en-US" b="1" i="0" dirty="0">
                <a:solidFill>
                  <a:schemeClr val="tx1"/>
                </a:solidFill>
                <a:effectLst/>
                <a:latin typeface="Söhne"/>
              </a:rPr>
              <a:t>plots</a:t>
            </a:r>
            <a:r>
              <a:rPr lang="en-US" b="0" i="0" dirty="0">
                <a:solidFill>
                  <a:srgbClr val="D1D5DB"/>
                </a:solidFill>
                <a:effectLst/>
                <a:latin typeface="Söhne"/>
              </a:rPr>
              <a:t> and </a:t>
            </a:r>
            <a:r>
              <a:rPr lang="en-US" b="1" i="0" dirty="0">
                <a:solidFill>
                  <a:schemeClr val="tx1"/>
                </a:solidFill>
                <a:effectLst/>
                <a:latin typeface="Söhne"/>
              </a:rPr>
              <a:t>visualizations</a:t>
            </a:r>
            <a:r>
              <a:rPr lang="en-US" b="0" i="0" dirty="0">
                <a:solidFill>
                  <a:srgbClr val="D1D5DB"/>
                </a:solidFill>
                <a:effectLst/>
                <a:latin typeface="Söhne"/>
              </a:rPr>
              <a:t>.</a:t>
            </a:r>
          </a:p>
          <a:p>
            <a:r>
              <a:rPr lang="en-US" b="1" i="0" u="sng" dirty="0" err="1">
                <a:solidFill>
                  <a:srgbClr val="FFFF00"/>
                </a:solidFill>
                <a:effectLst/>
                <a:latin typeface="Söhne"/>
              </a:rPr>
              <a:t>sklearn.model_selection.train_test_split</a:t>
            </a:r>
            <a:r>
              <a:rPr lang="en-US" b="0" i="0" dirty="0">
                <a:solidFill>
                  <a:srgbClr val="D1D5DB"/>
                </a:solidFill>
                <a:effectLst/>
                <a:latin typeface="Söhne"/>
              </a:rPr>
              <a:t>: This imports the </a:t>
            </a:r>
            <a:r>
              <a:rPr lang="en-US" b="0" i="0" dirty="0" err="1">
                <a:solidFill>
                  <a:srgbClr val="D1D5DB"/>
                </a:solidFill>
                <a:effectLst/>
                <a:latin typeface="Söhne"/>
              </a:rPr>
              <a:t>train_test_split</a:t>
            </a:r>
            <a:r>
              <a:rPr lang="en-US" b="0" i="0" dirty="0">
                <a:solidFill>
                  <a:srgbClr val="D1D5DB"/>
                </a:solidFill>
                <a:effectLst/>
                <a:latin typeface="Söhne"/>
              </a:rPr>
              <a:t> function from the </a:t>
            </a:r>
            <a:r>
              <a:rPr lang="en-US" b="0" i="0" dirty="0" err="1">
                <a:solidFill>
                  <a:srgbClr val="D1D5DB"/>
                </a:solidFill>
                <a:effectLst/>
                <a:latin typeface="Söhne"/>
              </a:rPr>
              <a:t>model_selection</a:t>
            </a:r>
            <a:r>
              <a:rPr lang="en-US" b="0" i="0" dirty="0">
                <a:solidFill>
                  <a:srgbClr val="D1D5DB"/>
                </a:solidFill>
                <a:effectLst/>
                <a:latin typeface="Söhne"/>
              </a:rPr>
              <a:t> module of the scikit-learn library. This function is used to </a:t>
            </a:r>
            <a:r>
              <a:rPr lang="en-US" b="1" i="0" dirty="0">
                <a:solidFill>
                  <a:schemeClr val="tx1"/>
                </a:solidFill>
                <a:effectLst/>
                <a:latin typeface="Söhne"/>
              </a:rPr>
              <a:t>split data </a:t>
            </a:r>
            <a:r>
              <a:rPr lang="en-US" b="0" i="0" dirty="0">
                <a:solidFill>
                  <a:srgbClr val="D1D5DB"/>
                </a:solidFill>
                <a:effectLst/>
                <a:latin typeface="Söhne"/>
              </a:rPr>
              <a:t>into </a:t>
            </a:r>
            <a:r>
              <a:rPr lang="en-US" b="1" i="0" dirty="0">
                <a:solidFill>
                  <a:schemeClr val="tx1"/>
                </a:solidFill>
                <a:effectLst/>
                <a:latin typeface="Söhne"/>
              </a:rPr>
              <a:t>training and testing subsets </a:t>
            </a:r>
            <a:r>
              <a:rPr lang="en-US" b="0" i="0" dirty="0">
                <a:solidFill>
                  <a:srgbClr val="D1D5DB"/>
                </a:solidFill>
                <a:effectLst/>
                <a:latin typeface="Söhne"/>
              </a:rPr>
              <a:t>for machine learning models.</a:t>
            </a:r>
          </a:p>
          <a:p>
            <a:endParaRPr lang="en-IN" dirty="0"/>
          </a:p>
        </p:txBody>
      </p:sp>
      <p:sp>
        <p:nvSpPr>
          <p:cNvPr id="4" name="TextBox 3">
            <a:extLst>
              <a:ext uri="{FF2B5EF4-FFF2-40B4-BE49-F238E27FC236}">
                <a16:creationId xmlns:a16="http://schemas.microsoft.com/office/drawing/2014/main" id="{CBDA3DAD-DF0C-9F15-960A-CC1639BAEEF4}"/>
              </a:ext>
            </a:extLst>
          </p:cNvPr>
          <p:cNvSpPr txBox="1"/>
          <p:nvPr/>
        </p:nvSpPr>
        <p:spPr>
          <a:xfrm>
            <a:off x="570271" y="191730"/>
            <a:ext cx="10844981" cy="523220"/>
          </a:xfrm>
          <a:prstGeom prst="rect">
            <a:avLst/>
          </a:prstGeom>
          <a:noFill/>
        </p:spPr>
        <p:txBody>
          <a:bodyPr wrap="square" rtlCol="0">
            <a:spAutoFit/>
          </a:bodyPr>
          <a:lstStyle/>
          <a:p>
            <a:pPr algn="ctr"/>
            <a:r>
              <a:rPr lang="en-IN" sz="2800" b="1" u="sng" dirty="0">
                <a:latin typeface="Arial Rounded MT Bold" panose="020F0704030504030204" pitchFamily="34" charset="0"/>
              </a:rPr>
              <a:t>TOOLS IMPORTED</a:t>
            </a:r>
          </a:p>
        </p:txBody>
      </p:sp>
    </p:spTree>
    <p:extLst>
      <p:ext uri="{BB962C8B-B14F-4D97-AF65-F5344CB8AC3E}">
        <p14:creationId xmlns:p14="http://schemas.microsoft.com/office/powerpoint/2010/main" val="3628563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E6BC53-D674-872D-9C7D-BCB998879BD9}"/>
              </a:ext>
            </a:extLst>
          </p:cNvPr>
          <p:cNvSpPr txBox="1"/>
          <p:nvPr/>
        </p:nvSpPr>
        <p:spPr>
          <a:xfrm>
            <a:off x="191729" y="243512"/>
            <a:ext cx="11808542" cy="6370975"/>
          </a:xfrm>
          <a:prstGeom prst="rect">
            <a:avLst/>
          </a:prstGeom>
          <a:noFill/>
        </p:spPr>
        <p:txBody>
          <a:bodyPr wrap="square" rtlCol="0">
            <a:spAutoFit/>
          </a:bodyPr>
          <a:lstStyle/>
          <a:p>
            <a:pPr marL="342900" indent="-342900" algn="l">
              <a:buFont typeface="Arial" panose="020B0604020202020204" pitchFamily="34" charset="0"/>
              <a:buChar char="•"/>
            </a:pPr>
            <a:r>
              <a:rPr lang="en-US" sz="2400" b="1" i="0" u="sng" dirty="0" err="1">
                <a:solidFill>
                  <a:srgbClr val="FFFF00"/>
                </a:solidFill>
                <a:effectLst/>
                <a:latin typeface="Söhne"/>
              </a:rPr>
              <a:t>sklearn.linear_model.LinearRegression</a:t>
            </a:r>
            <a:r>
              <a:rPr lang="en-US" sz="2400" b="1" i="0" u="sng" dirty="0">
                <a:solidFill>
                  <a:srgbClr val="FFFF00"/>
                </a:solidFill>
                <a:effectLst/>
                <a:latin typeface="Söhne"/>
              </a:rPr>
              <a:t>, </a:t>
            </a:r>
            <a:r>
              <a:rPr lang="en-US" sz="2400" b="1" i="0" u="sng" dirty="0" err="1">
                <a:solidFill>
                  <a:srgbClr val="FFFF00"/>
                </a:solidFill>
                <a:effectLst/>
                <a:latin typeface="Söhne"/>
              </a:rPr>
              <a:t>sklearn.linear_model.LogisticRegression</a:t>
            </a:r>
            <a:r>
              <a:rPr lang="en-US" sz="2400" b="0" i="0" dirty="0">
                <a:solidFill>
                  <a:srgbClr val="D1D5DB"/>
                </a:solidFill>
                <a:effectLst/>
                <a:latin typeface="Söhne"/>
              </a:rPr>
              <a:t>: This imports the </a:t>
            </a:r>
            <a:r>
              <a:rPr lang="en-US" sz="2400" b="1" i="0" dirty="0" err="1">
                <a:effectLst/>
                <a:latin typeface="Söhne"/>
              </a:rPr>
              <a:t>LinearRegression</a:t>
            </a:r>
            <a:r>
              <a:rPr lang="en-US" sz="2400" b="0" i="0" dirty="0">
                <a:solidFill>
                  <a:srgbClr val="D1D5DB"/>
                </a:solidFill>
                <a:effectLst/>
                <a:latin typeface="Söhne"/>
              </a:rPr>
              <a:t> and </a:t>
            </a:r>
            <a:r>
              <a:rPr lang="en-US" sz="2400" b="1" i="0" dirty="0" err="1">
                <a:effectLst/>
                <a:latin typeface="Söhne"/>
              </a:rPr>
              <a:t>LogisticRegression</a:t>
            </a:r>
            <a:r>
              <a:rPr lang="en-US" sz="2400" b="0" i="0" dirty="0">
                <a:solidFill>
                  <a:srgbClr val="D1D5DB"/>
                </a:solidFill>
                <a:effectLst/>
                <a:latin typeface="Söhne"/>
              </a:rPr>
              <a:t> classes from the </a:t>
            </a:r>
            <a:r>
              <a:rPr lang="en-US" sz="2400" b="0" i="0" dirty="0" err="1">
                <a:solidFill>
                  <a:srgbClr val="D1D5DB"/>
                </a:solidFill>
                <a:effectLst/>
                <a:latin typeface="Söhne"/>
              </a:rPr>
              <a:t>linear_model</a:t>
            </a:r>
            <a:r>
              <a:rPr lang="en-US" sz="2400" b="0" i="0" dirty="0">
                <a:solidFill>
                  <a:srgbClr val="D1D5DB"/>
                </a:solidFill>
                <a:effectLst/>
                <a:latin typeface="Söhne"/>
              </a:rPr>
              <a:t> module of scikit-learn. These classes are used for linear regression and logistic regression, respectively.</a:t>
            </a:r>
          </a:p>
          <a:p>
            <a:pPr marL="342900" indent="-342900" algn="l">
              <a:buFont typeface="Arial" panose="020B0604020202020204" pitchFamily="34" charset="0"/>
              <a:buChar char="•"/>
            </a:pPr>
            <a:endParaRPr lang="en-US" sz="2400" b="1" i="0" u="sng" dirty="0">
              <a:solidFill>
                <a:srgbClr val="FF0000"/>
              </a:solidFill>
              <a:effectLst/>
              <a:latin typeface="Söhne"/>
            </a:endParaRPr>
          </a:p>
          <a:p>
            <a:pPr marL="342900" indent="-342900" algn="l">
              <a:buFont typeface="Arial" panose="020B0604020202020204" pitchFamily="34" charset="0"/>
              <a:buChar char="•"/>
            </a:pPr>
            <a:r>
              <a:rPr lang="en-US" sz="2400" b="1" i="0" u="sng" dirty="0" err="1">
                <a:solidFill>
                  <a:srgbClr val="FFFF00"/>
                </a:solidFill>
                <a:effectLst/>
                <a:latin typeface="Söhne"/>
              </a:rPr>
              <a:t>sklearn.ensemble.RandomForestRegressor</a:t>
            </a:r>
            <a:r>
              <a:rPr lang="en-US" sz="2400" b="0" i="0" dirty="0">
                <a:solidFill>
                  <a:srgbClr val="D1D5DB"/>
                </a:solidFill>
                <a:effectLst/>
                <a:latin typeface="Söhne"/>
              </a:rPr>
              <a:t>: This imports the </a:t>
            </a:r>
            <a:r>
              <a:rPr lang="en-US" sz="2400" b="1" i="0" dirty="0" err="1">
                <a:effectLst/>
                <a:latin typeface="Söhne"/>
              </a:rPr>
              <a:t>RandomForestRegressor</a:t>
            </a:r>
            <a:r>
              <a:rPr lang="en-US" sz="2400" b="0" i="0" dirty="0">
                <a:solidFill>
                  <a:srgbClr val="D1D5DB"/>
                </a:solidFill>
                <a:effectLst/>
                <a:latin typeface="Söhne"/>
              </a:rPr>
              <a:t> class from the ensemble module of scikit-learn. This class represents the random forest regression model, which is an ensemble learning method based on decision trees.</a:t>
            </a:r>
          </a:p>
          <a:p>
            <a:pPr marL="342900" indent="-342900" algn="l">
              <a:buFont typeface="Arial" panose="020B0604020202020204" pitchFamily="34" charset="0"/>
              <a:buChar char="•"/>
            </a:pPr>
            <a:endParaRPr lang="en-US" sz="2400" b="1" i="0" u="sng" dirty="0">
              <a:solidFill>
                <a:srgbClr val="FF0000"/>
              </a:solidFill>
              <a:effectLst/>
              <a:latin typeface="Söhne"/>
            </a:endParaRPr>
          </a:p>
          <a:p>
            <a:pPr marL="342900" indent="-342900" algn="l">
              <a:buFont typeface="Arial" panose="020B0604020202020204" pitchFamily="34" charset="0"/>
              <a:buChar char="•"/>
            </a:pPr>
            <a:r>
              <a:rPr lang="en-US" sz="2400" b="1" i="0" u="sng" dirty="0" err="1">
                <a:solidFill>
                  <a:srgbClr val="FFFF00"/>
                </a:solidFill>
                <a:effectLst/>
                <a:latin typeface="Söhne"/>
              </a:rPr>
              <a:t>sklearn.svm.SVR</a:t>
            </a:r>
            <a:r>
              <a:rPr lang="en-US" sz="2400" b="0" i="0" dirty="0">
                <a:solidFill>
                  <a:srgbClr val="D1D5DB"/>
                </a:solidFill>
                <a:effectLst/>
                <a:latin typeface="Söhne"/>
              </a:rPr>
              <a:t>: This imports the SVR class from the </a:t>
            </a:r>
            <a:r>
              <a:rPr lang="en-US" sz="2400" b="0" i="0" dirty="0" err="1">
                <a:solidFill>
                  <a:srgbClr val="D1D5DB"/>
                </a:solidFill>
                <a:effectLst/>
                <a:latin typeface="Söhne"/>
              </a:rPr>
              <a:t>svm</a:t>
            </a:r>
            <a:r>
              <a:rPr lang="en-US" sz="2400" b="0" i="0" dirty="0">
                <a:solidFill>
                  <a:srgbClr val="D1D5DB"/>
                </a:solidFill>
                <a:effectLst/>
                <a:latin typeface="Söhne"/>
              </a:rPr>
              <a:t> module of scikit-learn. SVR stands for </a:t>
            </a:r>
            <a:r>
              <a:rPr lang="en-US" sz="2400" b="1" i="0" dirty="0">
                <a:effectLst/>
                <a:latin typeface="Söhne"/>
              </a:rPr>
              <a:t>Support Vector Regression</a:t>
            </a:r>
            <a:r>
              <a:rPr lang="en-US" sz="2400" b="0" i="0" dirty="0">
                <a:solidFill>
                  <a:srgbClr val="D1D5DB"/>
                </a:solidFill>
                <a:effectLst/>
                <a:latin typeface="Söhne"/>
              </a:rPr>
              <a:t>, which is a type of regression model that uses support vector machines.</a:t>
            </a:r>
          </a:p>
          <a:p>
            <a:pPr marL="342900" indent="-342900" algn="l">
              <a:buFont typeface="Arial" panose="020B0604020202020204" pitchFamily="34" charset="0"/>
              <a:buChar char="•"/>
            </a:pPr>
            <a:endParaRPr lang="en-US" sz="2400" b="1" i="0" u="sng" dirty="0">
              <a:solidFill>
                <a:srgbClr val="FF0000"/>
              </a:solidFill>
              <a:effectLst/>
              <a:latin typeface="Söhne"/>
            </a:endParaRPr>
          </a:p>
          <a:p>
            <a:pPr marL="342900" indent="-342900" algn="l">
              <a:buFont typeface="Arial" panose="020B0604020202020204" pitchFamily="34" charset="0"/>
              <a:buChar char="•"/>
            </a:pPr>
            <a:r>
              <a:rPr lang="en-US" sz="2400" b="1" i="0" u="sng" dirty="0" err="1">
                <a:solidFill>
                  <a:srgbClr val="FFFF00"/>
                </a:solidFill>
                <a:effectLst/>
                <a:latin typeface="Söhne"/>
              </a:rPr>
              <a:t>sklearn.metrics.mean_squared_error</a:t>
            </a:r>
            <a:r>
              <a:rPr lang="en-US" sz="2400" b="0" i="0" dirty="0">
                <a:solidFill>
                  <a:srgbClr val="D1D5DB"/>
                </a:solidFill>
                <a:effectLst/>
                <a:latin typeface="Söhne"/>
              </a:rPr>
              <a:t>: This imports the </a:t>
            </a:r>
            <a:r>
              <a:rPr lang="en-US" sz="2400" b="0" i="0" dirty="0" err="1">
                <a:solidFill>
                  <a:srgbClr val="D1D5DB"/>
                </a:solidFill>
                <a:effectLst/>
                <a:latin typeface="Söhne"/>
              </a:rPr>
              <a:t>mean_squared_error</a:t>
            </a:r>
            <a:r>
              <a:rPr lang="en-US" sz="2400" b="0" i="0" dirty="0">
                <a:solidFill>
                  <a:srgbClr val="D1D5DB"/>
                </a:solidFill>
                <a:effectLst/>
                <a:latin typeface="Söhne"/>
              </a:rPr>
              <a:t> function from the metrics module of scikit-learn. This function is used to calculate the mean squared error, which is a common evaluation metric for regression models.</a:t>
            </a:r>
          </a:p>
          <a:p>
            <a:endParaRPr lang="en-IN" sz="2400" dirty="0"/>
          </a:p>
        </p:txBody>
      </p:sp>
    </p:spTree>
    <p:extLst>
      <p:ext uri="{BB962C8B-B14F-4D97-AF65-F5344CB8AC3E}">
        <p14:creationId xmlns:p14="http://schemas.microsoft.com/office/powerpoint/2010/main" val="2152217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0FF1D-D0DE-54DA-5DFB-5B5FE4ACCF85}"/>
              </a:ext>
            </a:extLst>
          </p:cNvPr>
          <p:cNvSpPr>
            <a:spLocks noGrp="1"/>
          </p:cNvSpPr>
          <p:nvPr>
            <p:ph idx="1"/>
          </p:nvPr>
        </p:nvSpPr>
        <p:spPr>
          <a:xfrm>
            <a:off x="294968" y="108155"/>
            <a:ext cx="11425083" cy="6282813"/>
          </a:xfrm>
        </p:spPr>
        <p:txBody>
          <a:bodyPr>
            <a:noAutofit/>
          </a:bodyPr>
          <a:lstStyle/>
          <a:p>
            <a:r>
              <a:rPr lang="en-US" sz="2400" b="1" i="0" u="sng" dirty="0">
                <a:solidFill>
                  <a:srgbClr val="FFFF00"/>
                </a:solidFill>
                <a:effectLst/>
                <a:latin typeface="Söhne"/>
              </a:rPr>
              <a:t>seaborn as </a:t>
            </a:r>
            <a:r>
              <a:rPr lang="en-US" sz="2400" b="1" i="0" u="sng" dirty="0" err="1">
                <a:solidFill>
                  <a:srgbClr val="FFFF00"/>
                </a:solidFill>
                <a:effectLst/>
                <a:latin typeface="Söhne"/>
              </a:rPr>
              <a:t>sns</a:t>
            </a:r>
            <a:r>
              <a:rPr lang="en-US" sz="2400" b="0" i="0" dirty="0">
                <a:solidFill>
                  <a:srgbClr val="D1D5DB"/>
                </a:solidFill>
                <a:effectLst/>
                <a:latin typeface="Söhne"/>
              </a:rPr>
              <a:t>: This imports the seaborn library and assigns it the alias </a:t>
            </a:r>
            <a:r>
              <a:rPr lang="en-US" sz="2400" b="0" i="0" dirty="0" err="1">
                <a:solidFill>
                  <a:srgbClr val="D1D5DB"/>
                </a:solidFill>
                <a:effectLst/>
                <a:latin typeface="Söhne"/>
              </a:rPr>
              <a:t>sns</a:t>
            </a:r>
            <a:r>
              <a:rPr lang="en-US" sz="2400" b="0" i="0" dirty="0">
                <a:solidFill>
                  <a:srgbClr val="D1D5DB"/>
                </a:solidFill>
                <a:effectLst/>
                <a:latin typeface="Söhne"/>
              </a:rPr>
              <a:t>. Seaborn is a high-level interface for creating informative and visually appealing </a:t>
            </a:r>
            <a:r>
              <a:rPr lang="en-US" sz="2400" b="1" i="0" dirty="0">
                <a:solidFill>
                  <a:schemeClr val="tx1"/>
                </a:solidFill>
                <a:effectLst/>
                <a:latin typeface="Söhne"/>
              </a:rPr>
              <a:t>statistical graphics </a:t>
            </a:r>
            <a:r>
              <a:rPr lang="en-US" sz="2400" b="0" i="0" dirty="0">
                <a:solidFill>
                  <a:srgbClr val="D1D5DB"/>
                </a:solidFill>
                <a:effectLst/>
                <a:latin typeface="Söhne"/>
              </a:rPr>
              <a:t>in Python. It provides </a:t>
            </a:r>
            <a:r>
              <a:rPr lang="en-US" sz="2400" b="1" i="0" dirty="0">
                <a:solidFill>
                  <a:schemeClr val="tx1"/>
                </a:solidFill>
                <a:effectLst/>
                <a:latin typeface="Söhne"/>
              </a:rPr>
              <a:t>additional plotting functions </a:t>
            </a:r>
            <a:r>
              <a:rPr lang="en-US" sz="2400" b="0" i="0" dirty="0">
                <a:solidFill>
                  <a:srgbClr val="D1D5DB"/>
                </a:solidFill>
                <a:effectLst/>
                <a:latin typeface="Söhne"/>
              </a:rPr>
              <a:t>and themes </a:t>
            </a:r>
            <a:r>
              <a:rPr lang="en-US" sz="2400" b="1" i="0" dirty="0">
                <a:solidFill>
                  <a:schemeClr val="tx1"/>
                </a:solidFill>
                <a:effectLst/>
                <a:latin typeface="Söhne"/>
              </a:rPr>
              <a:t>built on top of matplotlib</a:t>
            </a:r>
            <a:r>
              <a:rPr lang="en-US" sz="2400" b="0" i="0" dirty="0">
                <a:solidFill>
                  <a:srgbClr val="D1D5DB"/>
                </a:solidFill>
                <a:effectLst/>
                <a:latin typeface="Söhne"/>
              </a:rPr>
              <a:t>.</a:t>
            </a:r>
          </a:p>
          <a:p>
            <a:r>
              <a:rPr lang="en-US" sz="2400" b="1" i="0" u="sng" dirty="0" err="1">
                <a:solidFill>
                  <a:srgbClr val="FFFF00"/>
                </a:solidFill>
                <a:effectLst/>
                <a:latin typeface="Söhne"/>
              </a:rPr>
              <a:t>statsmodels.tsa.statespace.sarimax.SARIMAX</a:t>
            </a:r>
            <a:r>
              <a:rPr lang="en-US" sz="2400" b="0" i="0" dirty="0">
                <a:solidFill>
                  <a:srgbClr val="D1D5DB"/>
                </a:solidFill>
                <a:effectLst/>
                <a:latin typeface="Söhne"/>
              </a:rPr>
              <a:t>: This imports the SARIMAX class from the </a:t>
            </a:r>
            <a:r>
              <a:rPr lang="en-US" sz="2400" b="0" i="0" dirty="0" err="1">
                <a:solidFill>
                  <a:srgbClr val="D1D5DB"/>
                </a:solidFill>
                <a:effectLst/>
                <a:latin typeface="Söhne"/>
              </a:rPr>
              <a:t>statespace</a:t>
            </a:r>
            <a:r>
              <a:rPr lang="en-US" sz="2400" b="0" i="0" dirty="0">
                <a:solidFill>
                  <a:srgbClr val="D1D5DB"/>
                </a:solidFill>
                <a:effectLst/>
                <a:latin typeface="Söhne"/>
              </a:rPr>
              <a:t> module of the </a:t>
            </a:r>
            <a:r>
              <a:rPr lang="en-US" sz="2400" b="0" i="0" dirty="0" err="1">
                <a:solidFill>
                  <a:srgbClr val="D1D5DB"/>
                </a:solidFill>
                <a:effectLst/>
                <a:latin typeface="Söhne"/>
              </a:rPr>
              <a:t>statsmodels</a:t>
            </a:r>
            <a:r>
              <a:rPr lang="en-US" sz="2400" b="0" i="0" dirty="0">
                <a:solidFill>
                  <a:srgbClr val="D1D5DB"/>
                </a:solidFill>
                <a:effectLst/>
                <a:latin typeface="Söhne"/>
              </a:rPr>
              <a:t> library. SARIMAX represents the </a:t>
            </a:r>
            <a:r>
              <a:rPr lang="en-US" sz="2400" b="1" i="1" dirty="0">
                <a:effectLst/>
                <a:latin typeface="Söhne"/>
              </a:rPr>
              <a:t>Seasonal </a:t>
            </a:r>
            <a:r>
              <a:rPr lang="en-US" sz="2400" b="1" i="1" dirty="0" err="1">
                <a:effectLst/>
                <a:latin typeface="Söhne"/>
              </a:rPr>
              <a:t>AutoRegressive</a:t>
            </a:r>
            <a:r>
              <a:rPr lang="en-US" sz="2400" b="1" i="1" dirty="0">
                <a:effectLst/>
                <a:latin typeface="Söhne"/>
              </a:rPr>
              <a:t> Integrated Moving Average</a:t>
            </a:r>
            <a:r>
              <a:rPr lang="en-US" sz="2400" b="0" i="0" dirty="0">
                <a:solidFill>
                  <a:srgbClr val="D1D5DB"/>
                </a:solidFill>
                <a:effectLst/>
                <a:latin typeface="Söhne"/>
              </a:rPr>
              <a:t> with </a:t>
            </a:r>
            <a:r>
              <a:rPr lang="en-US" sz="2400" b="0" i="0" dirty="0" err="1">
                <a:solidFill>
                  <a:srgbClr val="D1D5DB"/>
                </a:solidFill>
                <a:effectLst/>
                <a:latin typeface="Söhne"/>
              </a:rPr>
              <a:t>eXogenous</a:t>
            </a:r>
            <a:r>
              <a:rPr lang="en-US" sz="2400" b="0" i="0" dirty="0">
                <a:solidFill>
                  <a:srgbClr val="D1D5DB"/>
                </a:solidFill>
                <a:effectLst/>
                <a:latin typeface="Söhne"/>
              </a:rPr>
              <a:t> regressors model, which is used for time series forecasting and analysis.</a:t>
            </a:r>
          </a:p>
          <a:p>
            <a:r>
              <a:rPr lang="en-US" sz="2400" b="1" i="0" dirty="0" err="1">
                <a:solidFill>
                  <a:srgbClr val="FFFF00"/>
                </a:solidFill>
                <a:effectLst/>
                <a:latin typeface="Söhne"/>
              </a:rPr>
              <a:t>statsmodels.tsa.arima.model.ARIMA</a:t>
            </a:r>
            <a:r>
              <a:rPr lang="en-US" sz="2400" b="0" i="0" dirty="0">
                <a:solidFill>
                  <a:srgbClr val="D1D5DB"/>
                </a:solidFill>
                <a:effectLst/>
                <a:latin typeface="Söhne"/>
              </a:rPr>
              <a:t>: This imports the ARIMA class from the model module of the </a:t>
            </a:r>
            <a:r>
              <a:rPr lang="en-US" sz="2400" b="0" i="0" dirty="0" err="1">
                <a:solidFill>
                  <a:srgbClr val="D1D5DB"/>
                </a:solidFill>
                <a:effectLst/>
                <a:latin typeface="Söhne"/>
              </a:rPr>
              <a:t>statsmodels</a:t>
            </a:r>
            <a:r>
              <a:rPr lang="en-US" sz="2400" b="0" i="0" dirty="0">
                <a:solidFill>
                  <a:srgbClr val="D1D5DB"/>
                </a:solidFill>
                <a:effectLst/>
                <a:latin typeface="Söhne"/>
              </a:rPr>
              <a:t> library. ARIMA represents the </a:t>
            </a:r>
            <a:r>
              <a:rPr lang="en-US" sz="2400" b="1" i="1" dirty="0" err="1">
                <a:effectLst/>
                <a:latin typeface="Söhne"/>
              </a:rPr>
              <a:t>AutoRegressive</a:t>
            </a:r>
            <a:r>
              <a:rPr lang="en-US" sz="2400" b="1" i="1" dirty="0">
                <a:effectLst/>
                <a:latin typeface="Söhne"/>
              </a:rPr>
              <a:t> Integrated Moving Average</a:t>
            </a:r>
            <a:r>
              <a:rPr lang="en-US" sz="2400" b="0" i="0" dirty="0">
                <a:solidFill>
                  <a:srgbClr val="D1D5DB"/>
                </a:solidFill>
                <a:effectLst/>
                <a:latin typeface="Söhne"/>
              </a:rPr>
              <a:t> model, another popular model for time series analysis and forecasting.</a:t>
            </a:r>
          </a:p>
          <a:p>
            <a:r>
              <a:rPr lang="en-US" sz="2400" b="1" i="0" dirty="0" err="1">
                <a:solidFill>
                  <a:srgbClr val="FFFF00"/>
                </a:solidFill>
                <a:effectLst/>
                <a:latin typeface="Söhne"/>
              </a:rPr>
              <a:t>prophet.Prophet</a:t>
            </a:r>
            <a:r>
              <a:rPr lang="en-US" sz="2400" b="0" i="0" dirty="0">
                <a:solidFill>
                  <a:srgbClr val="D1D5DB"/>
                </a:solidFill>
                <a:effectLst/>
                <a:latin typeface="Söhne"/>
              </a:rPr>
              <a:t>: This imports the Prophet class from the prophet module. Prophet is a forecasting library </a:t>
            </a:r>
            <a:r>
              <a:rPr lang="en-US" sz="2400" b="1" i="0" dirty="0">
                <a:effectLst/>
                <a:latin typeface="Söhne"/>
              </a:rPr>
              <a:t>developed by Facebook</a:t>
            </a:r>
            <a:r>
              <a:rPr lang="en-US" sz="2400" b="0" i="0" dirty="0">
                <a:solidFill>
                  <a:srgbClr val="D1D5DB"/>
                </a:solidFill>
                <a:effectLst/>
                <a:latin typeface="Söhne"/>
              </a:rPr>
              <a:t> that uses an additive model to make time series forecasts, and it is known for its ease of use and ability to handle various types of seasonality.</a:t>
            </a:r>
          </a:p>
          <a:p>
            <a:endParaRPr lang="en-IN" dirty="0"/>
          </a:p>
        </p:txBody>
      </p:sp>
    </p:spTree>
    <p:extLst>
      <p:ext uri="{BB962C8B-B14F-4D97-AF65-F5344CB8AC3E}">
        <p14:creationId xmlns:p14="http://schemas.microsoft.com/office/powerpoint/2010/main" val="3663849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F2DC89-F2D1-C6C6-2322-A6E081F92E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291" y="207707"/>
            <a:ext cx="7482572" cy="3149377"/>
          </a:xfrm>
        </p:spPr>
      </p:pic>
      <p:sp>
        <p:nvSpPr>
          <p:cNvPr id="6" name="TextBox 5">
            <a:extLst>
              <a:ext uri="{FF2B5EF4-FFF2-40B4-BE49-F238E27FC236}">
                <a16:creationId xmlns:a16="http://schemas.microsoft.com/office/drawing/2014/main" id="{7313479F-F148-FEBF-D681-971621831767}"/>
              </a:ext>
            </a:extLst>
          </p:cNvPr>
          <p:cNvSpPr txBox="1"/>
          <p:nvPr/>
        </p:nvSpPr>
        <p:spPr>
          <a:xfrm>
            <a:off x="255639" y="4316361"/>
            <a:ext cx="11552903" cy="2333932"/>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484F085B-D9CB-8152-B884-0011949FC147}"/>
              </a:ext>
            </a:extLst>
          </p:cNvPr>
          <p:cNvSpPr txBox="1"/>
          <p:nvPr/>
        </p:nvSpPr>
        <p:spPr>
          <a:xfrm>
            <a:off x="0" y="3500917"/>
            <a:ext cx="11857703" cy="3293209"/>
          </a:xfrm>
          <a:prstGeom prst="rect">
            <a:avLst/>
          </a:prstGeom>
          <a:noFill/>
        </p:spPr>
        <p:txBody>
          <a:bodyPr wrap="square" rtlCol="0">
            <a:spAutoFit/>
          </a:bodyPr>
          <a:lstStyle/>
          <a:p>
            <a:pPr marL="285750" indent="-285750">
              <a:buFont typeface="Arial" panose="020B0604020202020204" pitchFamily="34" charset="0"/>
              <a:buChar char="•"/>
            </a:pPr>
            <a:r>
              <a:rPr lang="en-US" sz="1600" b="1" u="sng" dirty="0">
                <a:solidFill>
                  <a:srgbClr val="92D050"/>
                </a:solidFill>
              </a:rPr>
              <a:t>Load data</a:t>
            </a:r>
            <a:r>
              <a:rPr lang="en-US" sz="1600" dirty="0"/>
              <a:t>: The code loads data from several CSV files into pandas </a:t>
            </a:r>
            <a:r>
              <a:rPr lang="en-US" sz="1600" dirty="0" err="1"/>
              <a:t>DataFrames</a:t>
            </a:r>
            <a:r>
              <a:rPr lang="en-US" sz="1600" dirty="0"/>
              <a:t>. The file paths for the CSV files are specified in a list.</a:t>
            </a:r>
          </a:p>
          <a:p>
            <a:endParaRPr lang="en-US" sz="1600" dirty="0"/>
          </a:p>
          <a:p>
            <a:pPr marL="285750" indent="-285750">
              <a:buFont typeface="Arial" panose="020B0604020202020204" pitchFamily="34" charset="0"/>
              <a:buChar char="•"/>
            </a:pPr>
            <a:r>
              <a:rPr lang="en-US" sz="1600" b="1" u="sng" dirty="0">
                <a:solidFill>
                  <a:srgbClr val="92D050"/>
                </a:solidFill>
              </a:rPr>
              <a:t>Concatenate </a:t>
            </a:r>
            <a:r>
              <a:rPr lang="en-US" sz="1600" b="1" u="sng" dirty="0" err="1">
                <a:solidFill>
                  <a:srgbClr val="92D050"/>
                </a:solidFill>
              </a:rPr>
              <a:t>DataFrames</a:t>
            </a:r>
            <a:r>
              <a:rPr lang="en-US" sz="1600" dirty="0"/>
              <a:t>: The </a:t>
            </a:r>
            <a:r>
              <a:rPr lang="en-US" sz="1600" dirty="0" err="1"/>
              <a:t>DataFrames</a:t>
            </a:r>
            <a:r>
              <a:rPr lang="en-US" sz="1600" dirty="0"/>
              <a:t> are concatenated into a single </a:t>
            </a:r>
            <a:r>
              <a:rPr lang="en-US" sz="1600" dirty="0" err="1"/>
              <a:t>DataFrame</a:t>
            </a:r>
            <a:r>
              <a:rPr lang="en-US" sz="1600" dirty="0"/>
              <a:t> using the </a:t>
            </a:r>
            <a:r>
              <a:rPr lang="en-US" sz="1600" dirty="0" err="1"/>
              <a:t>pd.concat</a:t>
            </a:r>
            <a:r>
              <a:rPr lang="en-US" sz="1600" dirty="0"/>
              <a:t>() function, with the </a:t>
            </a:r>
            <a:r>
              <a:rPr lang="en-US" sz="1600" dirty="0" err="1"/>
              <a:t>ignore_index</a:t>
            </a:r>
            <a:r>
              <a:rPr lang="en-US" sz="1600" dirty="0"/>
              <a:t> parameter set to True to reset the index.</a:t>
            </a:r>
          </a:p>
          <a:p>
            <a:endParaRPr lang="en-US" sz="1600" dirty="0"/>
          </a:p>
          <a:p>
            <a:pPr marL="285750" indent="-285750">
              <a:buFont typeface="Arial" panose="020B0604020202020204" pitchFamily="34" charset="0"/>
              <a:buChar char="•"/>
            </a:pPr>
            <a:r>
              <a:rPr lang="en-US" sz="1600" b="1" u="sng" dirty="0">
                <a:solidFill>
                  <a:srgbClr val="92D050"/>
                </a:solidFill>
              </a:rPr>
              <a:t>Filter </a:t>
            </a:r>
            <a:r>
              <a:rPr lang="en-US" sz="1600" b="1" u="sng" dirty="0" err="1">
                <a:solidFill>
                  <a:srgbClr val="92D050"/>
                </a:solidFill>
              </a:rPr>
              <a:t>DataFrame</a:t>
            </a:r>
            <a:r>
              <a:rPr lang="en-US" sz="1600" dirty="0"/>
              <a:t>: The resulting </a:t>
            </a:r>
            <a:r>
              <a:rPr lang="en-US" sz="1600" dirty="0" err="1"/>
              <a:t>DataFrame</a:t>
            </a:r>
            <a:r>
              <a:rPr lang="en-US" sz="1600" dirty="0"/>
              <a:t> is filtered for specific time points using the </a:t>
            </a:r>
            <a:r>
              <a:rPr lang="en-US" sz="1600" dirty="0" err="1"/>
              <a:t>isin</a:t>
            </a:r>
            <a:r>
              <a:rPr lang="en-US" sz="1600" dirty="0"/>
              <a:t>() method. The time points are specified in a list and the </a:t>
            </a:r>
            <a:r>
              <a:rPr lang="en-US" sz="1600" dirty="0" err="1"/>
              <a:t>DataFrame</a:t>
            </a:r>
            <a:r>
              <a:rPr lang="en-US" sz="1600" dirty="0"/>
              <a:t> is filtered to only include rows where the time column value is in this list.</a:t>
            </a:r>
          </a:p>
          <a:p>
            <a:endParaRPr lang="en-US" sz="1600" dirty="0"/>
          </a:p>
          <a:p>
            <a:pPr marL="285750" indent="-285750">
              <a:buFont typeface="Arial" panose="020B0604020202020204" pitchFamily="34" charset="0"/>
              <a:buChar char="•"/>
            </a:pPr>
            <a:r>
              <a:rPr lang="en-US" sz="1600" b="1" u="sng" dirty="0">
                <a:solidFill>
                  <a:srgbClr val="92D050"/>
                </a:solidFill>
              </a:rPr>
              <a:t>Prepare features and target variable</a:t>
            </a:r>
            <a:r>
              <a:rPr lang="en-US" sz="1600" dirty="0"/>
              <a:t>: The features and target variable are prepared for modeling. The features are the x, y, and time columns of the filtered </a:t>
            </a:r>
            <a:r>
              <a:rPr lang="en-US" sz="1600" dirty="0" err="1"/>
              <a:t>DataFrame</a:t>
            </a:r>
            <a:r>
              <a:rPr lang="en-US" sz="1600" dirty="0"/>
              <a:t>, while the target variable is the diameter column.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u="sng" dirty="0">
                <a:solidFill>
                  <a:srgbClr val="92D050"/>
                </a:solidFill>
              </a:rPr>
              <a:t>Split data</a:t>
            </a:r>
            <a:r>
              <a:rPr lang="en-US" sz="1600" dirty="0"/>
              <a:t>: The data is split into training and test sets using the </a:t>
            </a:r>
            <a:r>
              <a:rPr lang="en-US" sz="1600" dirty="0" err="1"/>
              <a:t>train_test_split</a:t>
            </a:r>
            <a:r>
              <a:rPr lang="en-US" sz="1600" dirty="0"/>
              <a:t>() function from scikit-learn. The test set size is specified as 20% of the total data and a random state is set for reproducibility.</a:t>
            </a:r>
            <a:endParaRPr lang="en-IN" sz="1600" dirty="0"/>
          </a:p>
        </p:txBody>
      </p:sp>
      <p:sp>
        <p:nvSpPr>
          <p:cNvPr id="2" name="TextBox 1">
            <a:extLst>
              <a:ext uri="{FF2B5EF4-FFF2-40B4-BE49-F238E27FC236}">
                <a16:creationId xmlns:a16="http://schemas.microsoft.com/office/drawing/2014/main" id="{CDB3CA58-0CBF-357A-A549-63740838BD74}"/>
              </a:ext>
            </a:extLst>
          </p:cNvPr>
          <p:cNvSpPr txBox="1"/>
          <p:nvPr/>
        </p:nvSpPr>
        <p:spPr>
          <a:xfrm>
            <a:off x="8023235" y="207707"/>
            <a:ext cx="3687096" cy="2031325"/>
          </a:xfrm>
          <a:prstGeom prst="rect">
            <a:avLst/>
          </a:prstGeom>
          <a:noFill/>
        </p:spPr>
        <p:txBody>
          <a:bodyPr wrap="square" rtlCol="0">
            <a:spAutoFit/>
          </a:bodyPr>
          <a:lstStyle/>
          <a:p>
            <a:r>
              <a:rPr lang="en-IN" b="1" dirty="0">
                <a:solidFill>
                  <a:schemeClr val="accent2">
                    <a:lumMod val="40000"/>
                    <a:lumOff val="60000"/>
                  </a:schemeClr>
                </a:solidFill>
              </a:rPr>
              <a:t>Random state</a:t>
            </a:r>
            <a:r>
              <a:rPr lang="en-IN" dirty="0"/>
              <a:t>:</a:t>
            </a:r>
            <a:br>
              <a:rPr lang="en-IN" dirty="0"/>
            </a:br>
            <a:r>
              <a:rPr lang="en-IN" dirty="0"/>
              <a:t>T</a:t>
            </a:r>
            <a:r>
              <a:rPr lang="en-US" dirty="0"/>
              <a:t>he specific value of the </a:t>
            </a:r>
            <a:r>
              <a:rPr lang="en-US" dirty="0" err="1"/>
              <a:t>random_state</a:t>
            </a:r>
            <a:r>
              <a:rPr lang="en-US" dirty="0"/>
              <a:t> parameter is not relevant in terms of its numeric value; what matters is that you use the same value consistently to achieve reproducibility in your code. </a:t>
            </a:r>
            <a:endParaRPr lang="en-IN" dirty="0"/>
          </a:p>
        </p:txBody>
      </p:sp>
    </p:spTree>
    <p:extLst>
      <p:ext uri="{BB962C8B-B14F-4D97-AF65-F5344CB8AC3E}">
        <p14:creationId xmlns:p14="http://schemas.microsoft.com/office/powerpoint/2010/main" val="3637198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4E9E8-0AA7-73D5-17B8-B528A591210E}"/>
              </a:ext>
            </a:extLst>
          </p:cNvPr>
          <p:cNvSpPr>
            <a:spLocks noGrp="1"/>
          </p:cNvSpPr>
          <p:nvPr>
            <p:ph type="title"/>
          </p:nvPr>
        </p:nvSpPr>
        <p:spPr>
          <a:xfrm>
            <a:off x="919119" y="176982"/>
            <a:ext cx="10353761" cy="462116"/>
          </a:xfrm>
        </p:spPr>
        <p:txBody>
          <a:bodyPr>
            <a:normAutofit/>
          </a:bodyPr>
          <a:lstStyle/>
          <a:p>
            <a:r>
              <a:rPr lang="en-IN" sz="2000" b="1" u="sng" dirty="0">
                <a:solidFill>
                  <a:schemeClr val="tx2"/>
                </a:solidFill>
                <a:latin typeface="Arial Black" panose="020B0A04020102020204" pitchFamily="34" charset="0"/>
              </a:rPr>
              <a:t>LINEAR REGRESSION</a:t>
            </a:r>
          </a:p>
        </p:txBody>
      </p:sp>
      <p:pic>
        <p:nvPicPr>
          <p:cNvPr id="5" name="Content Placeholder 4">
            <a:extLst>
              <a:ext uri="{FF2B5EF4-FFF2-40B4-BE49-F238E27FC236}">
                <a16:creationId xmlns:a16="http://schemas.microsoft.com/office/drawing/2014/main" id="{A2335D81-3D1B-798D-4E04-7EEC191B1D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871" y="728815"/>
            <a:ext cx="4745910" cy="2132778"/>
          </a:xfrm>
        </p:spPr>
      </p:pic>
      <p:sp>
        <p:nvSpPr>
          <p:cNvPr id="6" name="TextBox 5">
            <a:extLst>
              <a:ext uri="{FF2B5EF4-FFF2-40B4-BE49-F238E27FC236}">
                <a16:creationId xmlns:a16="http://schemas.microsoft.com/office/drawing/2014/main" id="{6959AC41-D661-DFB3-16E1-B60C2A384D56}"/>
              </a:ext>
            </a:extLst>
          </p:cNvPr>
          <p:cNvSpPr txBox="1"/>
          <p:nvPr/>
        </p:nvSpPr>
        <p:spPr>
          <a:xfrm>
            <a:off x="5270089" y="748479"/>
            <a:ext cx="6614039" cy="2246769"/>
          </a:xfrm>
          <a:prstGeom prst="rect">
            <a:avLst/>
          </a:prstGeom>
          <a:noFill/>
        </p:spPr>
        <p:txBody>
          <a:bodyPr wrap="square" rtlCol="0">
            <a:spAutoFit/>
          </a:bodyPr>
          <a:lstStyle/>
          <a:p>
            <a:r>
              <a:rPr lang="en-US" sz="2000" b="0" i="0" dirty="0">
                <a:effectLst/>
                <a:latin typeface="-apple-system"/>
              </a:rPr>
              <a:t>Linear Regression is a </a:t>
            </a:r>
            <a:r>
              <a:rPr lang="en-US" sz="2000" b="0" i="0" dirty="0">
                <a:solidFill>
                  <a:srgbClr val="92D050"/>
                </a:solidFill>
                <a:effectLst/>
                <a:latin typeface="-apple-system"/>
              </a:rPr>
              <a:t>supervised machine learning algorithm </a:t>
            </a:r>
            <a:r>
              <a:rPr lang="en-US" sz="2000" b="0" i="0" dirty="0">
                <a:effectLst/>
                <a:latin typeface="-apple-system"/>
              </a:rPr>
              <a:t>used for predicting a continuous target variable based on one or more predictor variables. It assumes a linear relationship between the predictor variables(</a:t>
            </a:r>
            <a:r>
              <a:rPr lang="en-US" sz="2000" b="0" i="0" dirty="0" err="1">
                <a:effectLst/>
                <a:latin typeface="-apple-system"/>
              </a:rPr>
              <a:t>x,y,time</a:t>
            </a:r>
            <a:r>
              <a:rPr lang="en-US" sz="2000" b="0" i="0" dirty="0">
                <a:effectLst/>
                <a:latin typeface="-apple-system"/>
              </a:rPr>
              <a:t>) and the target variable (diameter). The algorithm finds the best-fit line that </a:t>
            </a:r>
            <a:r>
              <a:rPr lang="en-US" sz="2000" b="0" i="0" dirty="0">
                <a:solidFill>
                  <a:srgbClr val="92D050"/>
                </a:solidFill>
                <a:effectLst/>
                <a:latin typeface="-apple-system"/>
              </a:rPr>
              <a:t>minimizes the sum of squared errors</a:t>
            </a:r>
            <a:r>
              <a:rPr lang="en-US" sz="2000" b="0" i="0" dirty="0">
                <a:effectLst/>
                <a:latin typeface="-apple-system"/>
              </a:rPr>
              <a:t> between the predicted and actual values.</a:t>
            </a:r>
            <a:endParaRPr lang="en-IN" sz="2000" dirty="0"/>
          </a:p>
        </p:txBody>
      </p:sp>
      <p:sp>
        <p:nvSpPr>
          <p:cNvPr id="7" name="TextBox 6">
            <a:extLst>
              <a:ext uri="{FF2B5EF4-FFF2-40B4-BE49-F238E27FC236}">
                <a16:creationId xmlns:a16="http://schemas.microsoft.com/office/drawing/2014/main" id="{91F971A5-5884-1C17-E1E5-6CECD1767C4F}"/>
              </a:ext>
            </a:extLst>
          </p:cNvPr>
          <p:cNvSpPr txBox="1"/>
          <p:nvPr/>
        </p:nvSpPr>
        <p:spPr>
          <a:xfrm>
            <a:off x="307871" y="3529781"/>
            <a:ext cx="11648155"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FFFF00"/>
                </a:solidFill>
              </a:rPr>
              <a:t>Create Linear Regression model</a:t>
            </a:r>
            <a:r>
              <a:rPr lang="en-US" sz="2000" dirty="0"/>
              <a:t>: A Linear Regression model is created using the </a:t>
            </a:r>
            <a:r>
              <a:rPr lang="en-US" sz="2000" dirty="0" err="1"/>
              <a:t>LinearRegression</a:t>
            </a:r>
            <a:r>
              <a:rPr lang="en-US" sz="2000" dirty="0"/>
              <a:t>() function from scikit-learn.</a:t>
            </a:r>
          </a:p>
          <a:p>
            <a:endParaRPr lang="en-US" sz="2000" dirty="0"/>
          </a:p>
          <a:p>
            <a:pPr marL="285750" indent="-285750">
              <a:buFont typeface="Arial" panose="020B0604020202020204" pitchFamily="34" charset="0"/>
              <a:buChar char="•"/>
            </a:pPr>
            <a:r>
              <a:rPr lang="en-US" sz="2000" dirty="0">
                <a:solidFill>
                  <a:srgbClr val="FFFF00"/>
                </a:solidFill>
              </a:rPr>
              <a:t>Train model</a:t>
            </a:r>
            <a:r>
              <a:rPr lang="en-US" sz="2000" dirty="0"/>
              <a:t>: The model is trained on the training data using the fit() method. The </a:t>
            </a:r>
            <a:r>
              <a:rPr lang="en-US" sz="2000" dirty="0" err="1"/>
              <a:t>X_train</a:t>
            </a:r>
            <a:r>
              <a:rPr lang="en-US" sz="2000" dirty="0"/>
              <a:t> and </a:t>
            </a:r>
            <a:r>
              <a:rPr lang="en-US" sz="2000" dirty="0" err="1"/>
              <a:t>y_train</a:t>
            </a:r>
            <a:r>
              <a:rPr lang="en-US" sz="2000" dirty="0"/>
              <a:t> variables are passed as arguments to this method.</a:t>
            </a:r>
          </a:p>
          <a:p>
            <a:endParaRPr lang="en-US" sz="2000" dirty="0"/>
          </a:p>
          <a:p>
            <a:pPr marL="285750" indent="-285750">
              <a:buFont typeface="Arial" panose="020B0604020202020204" pitchFamily="34" charset="0"/>
              <a:buChar char="•"/>
            </a:pPr>
            <a:r>
              <a:rPr lang="en-US" sz="2000" dirty="0">
                <a:solidFill>
                  <a:srgbClr val="FFFF00"/>
                </a:solidFill>
              </a:rPr>
              <a:t>Make predictions</a:t>
            </a:r>
            <a:r>
              <a:rPr lang="en-US" sz="2000" dirty="0"/>
              <a:t>: The trained model is used to make predictions on the test data using the predict() method. The </a:t>
            </a:r>
            <a:r>
              <a:rPr lang="en-US" sz="2000" dirty="0" err="1"/>
              <a:t>X_test</a:t>
            </a:r>
            <a:r>
              <a:rPr lang="en-US" sz="2000" dirty="0"/>
              <a:t> variable is passed as an argument to this method and the predicted values are stored in the </a:t>
            </a:r>
            <a:r>
              <a:rPr lang="en-US" sz="2000" dirty="0" err="1"/>
              <a:t>linear_pred</a:t>
            </a:r>
            <a:r>
              <a:rPr lang="en-US" sz="2000" dirty="0"/>
              <a:t> variable.</a:t>
            </a:r>
            <a:endParaRPr lang="en-IN" sz="2000" dirty="0"/>
          </a:p>
        </p:txBody>
      </p:sp>
    </p:spTree>
    <p:extLst>
      <p:ext uri="{BB962C8B-B14F-4D97-AF65-F5344CB8AC3E}">
        <p14:creationId xmlns:p14="http://schemas.microsoft.com/office/powerpoint/2010/main" val="695774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F823D-80D4-0D9A-7F48-A9675BC1650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5E3BE0A-4B3F-801B-A799-81E2F2EA5EC1}"/>
              </a:ext>
            </a:extLst>
          </p:cNvPr>
          <p:cNvSpPr>
            <a:spLocks noGrp="1"/>
          </p:cNvSpPr>
          <p:nvPr>
            <p:ph idx="1"/>
          </p:nvPr>
        </p:nvSpPr>
        <p:spPr/>
        <p:txBody>
          <a:bodyPr/>
          <a:lstStyle/>
          <a:p>
            <a:endParaRPr lang="en-IN"/>
          </a:p>
        </p:txBody>
      </p:sp>
      <p:pic>
        <p:nvPicPr>
          <p:cNvPr id="4098" name="Picture 2" descr="Linear Regression in Machine learning - Javatpoint">
            <a:extLst>
              <a:ext uri="{FF2B5EF4-FFF2-40B4-BE49-F238E27FC236}">
                <a16:creationId xmlns:a16="http://schemas.microsoft.com/office/drawing/2014/main" id="{2D382168-45EF-F334-FEAF-5F5897503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5181600" cy="5181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A4B7AE4-A47C-BC78-3601-CB0303777882}"/>
              </a:ext>
            </a:extLst>
          </p:cNvPr>
          <p:cNvPicPr>
            <a:picLocks noChangeAspect="1"/>
          </p:cNvPicPr>
          <p:nvPr/>
        </p:nvPicPr>
        <p:blipFill>
          <a:blip r:embed="rId3"/>
          <a:stretch>
            <a:fillRect/>
          </a:stretch>
        </p:blipFill>
        <p:spPr>
          <a:xfrm>
            <a:off x="4470252" y="609600"/>
            <a:ext cx="7711099" cy="5181600"/>
          </a:xfrm>
          <a:prstGeom prst="rect">
            <a:avLst/>
          </a:prstGeom>
        </p:spPr>
      </p:pic>
    </p:spTree>
    <p:extLst>
      <p:ext uri="{BB962C8B-B14F-4D97-AF65-F5344CB8AC3E}">
        <p14:creationId xmlns:p14="http://schemas.microsoft.com/office/powerpoint/2010/main" val="1133929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D660E7-E69B-AB12-FB09-D348222D3C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7658" y="-40363"/>
            <a:ext cx="7984399" cy="2393713"/>
          </a:xfrm>
        </p:spPr>
      </p:pic>
      <p:pic>
        <p:nvPicPr>
          <p:cNvPr id="6" name="Picture 5">
            <a:extLst>
              <a:ext uri="{FF2B5EF4-FFF2-40B4-BE49-F238E27FC236}">
                <a16:creationId xmlns:a16="http://schemas.microsoft.com/office/drawing/2014/main" id="{418866F0-321D-C62D-B191-52A69DFD8A42}"/>
              </a:ext>
            </a:extLst>
          </p:cNvPr>
          <p:cNvPicPr>
            <a:picLocks noChangeAspect="1"/>
          </p:cNvPicPr>
          <p:nvPr/>
        </p:nvPicPr>
        <p:blipFill>
          <a:blip r:embed="rId3"/>
          <a:stretch>
            <a:fillRect/>
          </a:stretch>
        </p:blipFill>
        <p:spPr>
          <a:xfrm>
            <a:off x="1245556" y="2353350"/>
            <a:ext cx="9068786" cy="4504650"/>
          </a:xfrm>
          <a:prstGeom prst="rect">
            <a:avLst/>
          </a:prstGeom>
        </p:spPr>
      </p:pic>
    </p:spTree>
    <p:extLst>
      <p:ext uri="{BB962C8B-B14F-4D97-AF65-F5344CB8AC3E}">
        <p14:creationId xmlns:p14="http://schemas.microsoft.com/office/powerpoint/2010/main" val="1815019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79F7-7645-CCD2-9B70-82D379FB5B39}"/>
              </a:ext>
            </a:extLst>
          </p:cNvPr>
          <p:cNvSpPr>
            <a:spLocks noGrp="1"/>
          </p:cNvSpPr>
          <p:nvPr>
            <p:ph type="title"/>
          </p:nvPr>
        </p:nvSpPr>
        <p:spPr>
          <a:xfrm>
            <a:off x="919119" y="157317"/>
            <a:ext cx="10353761" cy="457200"/>
          </a:xfrm>
        </p:spPr>
        <p:txBody>
          <a:bodyPr>
            <a:noAutofit/>
          </a:bodyPr>
          <a:lstStyle/>
          <a:p>
            <a:r>
              <a:rPr lang="en-IN" sz="2800" u="sng" dirty="0">
                <a:solidFill>
                  <a:srgbClr val="FFFF00"/>
                </a:solidFill>
                <a:latin typeface="Arial Rounded MT Bold" panose="020F0704030504030204" pitchFamily="34" charset="0"/>
              </a:rPr>
              <a:t>RANDOM FOREST REGRESSOR</a:t>
            </a:r>
          </a:p>
        </p:txBody>
      </p:sp>
      <p:pic>
        <p:nvPicPr>
          <p:cNvPr id="7" name="Content Placeholder 6">
            <a:extLst>
              <a:ext uri="{FF2B5EF4-FFF2-40B4-BE49-F238E27FC236}">
                <a16:creationId xmlns:a16="http://schemas.microsoft.com/office/drawing/2014/main" id="{7EC7D475-4728-6911-849A-4F312A70C5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87" y="737494"/>
            <a:ext cx="6076335" cy="1977927"/>
          </a:xfrm>
        </p:spPr>
      </p:pic>
      <p:sp>
        <p:nvSpPr>
          <p:cNvPr id="8" name="TextBox 7">
            <a:extLst>
              <a:ext uri="{FF2B5EF4-FFF2-40B4-BE49-F238E27FC236}">
                <a16:creationId xmlns:a16="http://schemas.microsoft.com/office/drawing/2014/main" id="{19FDE4B0-C67D-C2FB-C1F5-E115A4F78B24}"/>
              </a:ext>
            </a:extLst>
          </p:cNvPr>
          <p:cNvSpPr txBox="1"/>
          <p:nvPr/>
        </p:nvSpPr>
        <p:spPr>
          <a:xfrm>
            <a:off x="6400799" y="737494"/>
            <a:ext cx="5673213" cy="2062103"/>
          </a:xfrm>
          <a:prstGeom prst="rect">
            <a:avLst/>
          </a:prstGeom>
          <a:noFill/>
        </p:spPr>
        <p:txBody>
          <a:bodyPr wrap="square" rtlCol="0">
            <a:spAutoFit/>
          </a:bodyPr>
          <a:lstStyle/>
          <a:p>
            <a:r>
              <a:rPr lang="en-US" sz="1600" dirty="0">
                <a:solidFill>
                  <a:srgbClr val="92D050"/>
                </a:solidFill>
              </a:rPr>
              <a:t>Random Forest Regressor </a:t>
            </a:r>
            <a:r>
              <a:rPr lang="en-US" sz="1600" dirty="0"/>
              <a:t>is a supervised machine learning algorithm used for predicting a continuous target variable based on one or more predictor variables. It is an ensemble method that </a:t>
            </a:r>
            <a:r>
              <a:rPr lang="en-US" sz="1600" dirty="0">
                <a:solidFill>
                  <a:srgbClr val="FFFF00"/>
                </a:solidFill>
              </a:rPr>
              <a:t>combines multiple decision trees </a:t>
            </a:r>
            <a:r>
              <a:rPr lang="en-US" sz="1600" dirty="0"/>
              <a:t>to improve the accuracy of predictions. </a:t>
            </a:r>
            <a:r>
              <a:rPr lang="en-US" sz="1600" dirty="0">
                <a:solidFill>
                  <a:srgbClr val="92D050"/>
                </a:solidFill>
              </a:rPr>
              <a:t>Each decision tree in the forest is trained on a random subset of the data </a:t>
            </a:r>
            <a:r>
              <a:rPr lang="en-US" sz="1600" dirty="0"/>
              <a:t>and makes a prediction. The </a:t>
            </a:r>
            <a:r>
              <a:rPr lang="en-US" sz="1600" dirty="0">
                <a:solidFill>
                  <a:srgbClr val="92D050"/>
                </a:solidFill>
              </a:rPr>
              <a:t>final prediction is obtained by averaging the predictions </a:t>
            </a:r>
            <a:r>
              <a:rPr lang="en-US" sz="1600" dirty="0"/>
              <a:t>of all the trees in the forest.</a:t>
            </a:r>
          </a:p>
        </p:txBody>
      </p:sp>
      <p:sp>
        <p:nvSpPr>
          <p:cNvPr id="9" name="TextBox 8">
            <a:extLst>
              <a:ext uri="{FF2B5EF4-FFF2-40B4-BE49-F238E27FC236}">
                <a16:creationId xmlns:a16="http://schemas.microsoft.com/office/drawing/2014/main" id="{66F1D872-22FC-ABC7-AF20-86CBD5C45A39}"/>
              </a:ext>
            </a:extLst>
          </p:cNvPr>
          <p:cNvSpPr txBox="1"/>
          <p:nvPr/>
        </p:nvSpPr>
        <p:spPr>
          <a:xfrm>
            <a:off x="117987" y="3258184"/>
            <a:ext cx="11828206" cy="286232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00"/>
                </a:solidFill>
              </a:rPr>
              <a:t>Create Random Forest Regressor model</a:t>
            </a:r>
            <a:r>
              <a:rPr lang="en-US" dirty="0"/>
              <a:t>: A Random Forest Regressor model is created using the </a:t>
            </a:r>
            <a:r>
              <a:rPr lang="en-US" dirty="0" err="1"/>
              <a:t>RandomForestRegressor</a:t>
            </a:r>
            <a:r>
              <a:rPr lang="en-US" dirty="0"/>
              <a:t>() function from scikit-learn. The </a:t>
            </a:r>
            <a:r>
              <a:rPr lang="en-US" dirty="0" err="1"/>
              <a:t>n_estimators</a:t>
            </a:r>
            <a:r>
              <a:rPr lang="en-US" dirty="0"/>
              <a:t> parameter specifies the number of trees in the forest and the </a:t>
            </a:r>
            <a:r>
              <a:rPr lang="en-US" dirty="0" err="1"/>
              <a:t>random_state</a:t>
            </a:r>
            <a:r>
              <a:rPr lang="en-US" dirty="0"/>
              <a:t> parameter is set for reproducibility.</a:t>
            </a:r>
          </a:p>
          <a:p>
            <a:endParaRPr lang="en-US" dirty="0"/>
          </a:p>
          <a:p>
            <a:pPr marL="285750" indent="-285750">
              <a:buFont typeface="Arial" panose="020B0604020202020204" pitchFamily="34" charset="0"/>
              <a:buChar char="•"/>
            </a:pPr>
            <a:r>
              <a:rPr lang="en-US" dirty="0">
                <a:solidFill>
                  <a:srgbClr val="FFFF00"/>
                </a:solidFill>
              </a:rPr>
              <a:t>Train model</a:t>
            </a:r>
            <a:r>
              <a:rPr lang="en-US" dirty="0"/>
              <a:t>: The model is trained on the training data using the fit() method. The </a:t>
            </a:r>
            <a:r>
              <a:rPr lang="en-US" dirty="0" err="1"/>
              <a:t>X_train</a:t>
            </a:r>
            <a:r>
              <a:rPr lang="en-US" dirty="0"/>
              <a:t> and </a:t>
            </a:r>
            <a:r>
              <a:rPr lang="en-US" dirty="0" err="1"/>
              <a:t>y_train</a:t>
            </a:r>
            <a:r>
              <a:rPr lang="en-US" dirty="0"/>
              <a:t> variables are passed as arguments to this method.</a:t>
            </a:r>
          </a:p>
          <a:p>
            <a:endParaRPr lang="en-US" dirty="0"/>
          </a:p>
          <a:p>
            <a:pPr marL="285750" indent="-285750">
              <a:buFont typeface="Arial" panose="020B0604020202020204" pitchFamily="34" charset="0"/>
              <a:buChar char="•"/>
            </a:pPr>
            <a:r>
              <a:rPr lang="en-US" dirty="0">
                <a:solidFill>
                  <a:srgbClr val="FFFF00"/>
                </a:solidFill>
              </a:rPr>
              <a:t>Make predictions</a:t>
            </a:r>
            <a:r>
              <a:rPr lang="en-US" dirty="0"/>
              <a:t>: The trained model is used to make predictions on the test data using the predict() method. The </a:t>
            </a:r>
            <a:r>
              <a:rPr lang="en-US" dirty="0" err="1"/>
              <a:t>X_test</a:t>
            </a:r>
            <a:r>
              <a:rPr lang="en-US" dirty="0"/>
              <a:t> variable is passed as an argument to this method and the predicted values are stored in the </a:t>
            </a:r>
            <a:r>
              <a:rPr lang="en-US" dirty="0" err="1"/>
              <a:t>rf_pred</a:t>
            </a:r>
            <a:r>
              <a:rPr lang="en-US" dirty="0"/>
              <a:t> variable.</a:t>
            </a:r>
            <a:endParaRPr lang="en-IN" dirty="0"/>
          </a:p>
        </p:txBody>
      </p:sp>
    </p:spTree>
    <p:extLst>
      <p:ext uri="{BB962C8B-B14F-4D97-AF65-F5344CB8AC3E}">
        <p14:creationId xmlns:p14="http://schemas.microsoft.com/office/powerpoint/2010/main" val="2909820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58D65-A3CE-BAF5-3D48-ECF2AFFC74AB}"/>
              </a:ext>
            </a:extLst>
          </p:cNvPr>
          <p:cNvSpPr>
            <a:spLocks noGrp="1"/>
          </p:cNvSpPr>
          <p:nvPr>
            <p:ph type="title"/>
          </p:nvPr>
        </p:nvSpPr>
        <p:spPr>
          <a:xfrm>
            <a:off x="919119" y="117988"/>
            <a:ext cx="10353761" cy="1326321"/>
          </a:xfrm>
        </p:spPr>
        <p:txBody>
          <a:bodyPr>
            <a:normAutofit/>
          </a:bodyPr>
          <a:lstStyle/>
          <a:p>
            <a:r>
              <a:rPr lang="en-IN" sz="2000" dirty="0"/>
              <a:t>Decision Trees</a:t>
            </a:r>
          </a:p>
        </p:txBody>
      </p:sp>
      <p:pic>
        <p:nvPicPr>
          <p:cNvPr id="3076" name="Picture 4" descr="Random Forest - an overview | ScienceDirect Topics">
            <a:extLst>
              <a:ext uri="{FF2B5EF4-FFF2-40B4-BE49-F238E27FC236}">
                <a16:creationId xmlns:a16="http://schemas.microsoft.com/office/drawing/2014/main" id="{CCCFABF0-8436-8334-A677-FA0309CA2D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039174"/>
            <a:ext cx="5733304" cy="42407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andom Forest Regression. Random Forest Regression is a… | by Chaya | Level  Up Coding">
            <a:extLst>
              <a:ext uri="{FF2B5EF4-FFF2-40B4-BE49-F238E27FC236}">
                <a16:creationId xmlns:a16="http://schemas.microsoft.com/office/drawing/2014/main" id="{7A2F7574-EB9B-AE96-14CA-52DF3FC2A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3305" y="1039173"/>
            <a:ext cx="6481254" cy="424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506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1562-1AFA-F37C-A1B1-E78DE5228139}"/>
              </a:ext>
            </a:extLst>
          </p:cNvPr>
          <p:cNvSpPr>
            <a:spLocks noGrp="1"/>
          </p:cNvSpPr>
          <p:nvPr>
            <p:ph type="title"/>
          </p:nvPr>
        </p:nvSpPr>
        <p:spPr>
          <a:xfrm>
            <a:off x="697487" y="442451"/>
            <a:ext cx="8122049" cy="560889"/>
          </a:xfrm>
        </p:spPr>
        <p:txBody>
          <a:bodyPr>
            <a:noAutofit/>
          </a:bodyPr>
          <a:lstStyle/>
          <a:p>
            <a:r>
              <a:rPr lang="en-IN" sz="3600" u="sng" dirty="0">
                <a:solidFill>
                  <a:schemeClr val="tx1"/>
                </a:solidFill>
                <a:latin typeface="Arial Rounded MT Bold" panose="020F0704030504030204" pitchFamily="34" charset="0"/>
              </a:rPr>
              <a:t>Overview on Iron </a:t>
            </a:r>
            <a:r>
              <a:rPr lang="en-IN" sz="3600" u="sng" dirty="0" err="1">
                <a:solidFill>
                  <a:schemeClr val="tx1"/>
                </a:solidFill>
                <a:latin typeface="Arial Rounded MT Bold" panose="020F0704030504030204" pitchFamily="34" charset="0"/>
              </a:rPr>
              <a:t>Pelletization</a:t>
            </a:r>
            <a:endParaRPr lang="en-IN" sz="3600" u="sng" dirty="0">
              <a:solidFill>
                <a:schemeClr val="tx1"/>
              </a:solidFill>
              <a:latin typeface="Arial Rounded MT Bold" panose="020F0704030504030204" pitchFamily="34" charset="0"/>
            </a:endParaRPr>
          </a:p>
        </p:txBody>
      </p:sp>
      <p:pic>
        <p:nvPicPr>
          <p:cNvPr id="5" name="Content Placeholder 4">
            <a:extLst>
              <a:ext uri="{FF2B5EF4-FFF2-40B4-BE49-F238E27FC236}">
                <a16:creationId xmlns:a16="http://schemas.microsoft.com/office/drawing/2014/main" id="{DF0E9C41-976D-BABD-1C8B-CABB66551F2B}"/>
              </a:ext>
            </a:extLst>
          </p:cNvPr>
          <p:cNvPicPr>
            <a:picLocks noGrp="1" noChangeAspect="1"/>
          </p:cNvPicPr>
          <p:nvPr>
            <p:ph idx="1"/>
          </p:nvPr>
        </p:nvPicPr>
        <p:blipFill>
          <a:blip r:embed="rId2"/>
          <a:stretch>
            <a:fillRect/>
          </a:stretch>
        </p:blipFill>
        <p:spPr>
          <a:xfrm>
            <a:off x="697487" y="1198866"/>
            <a:ext cx="6110771" cy="2906410"/>
          </a:xfrm>
        </p:spPr>
      </p:pic>
      <p:sp>
        <p:nvSpPr>
          <p:cNvPr id="6" name="TextBox 5">
            <a:extLst>
              <a:ext uri="{FF2B5EF4-FFF2-40B4-BE49-F238E27FC236}">
                <a16:creationId xmlns:a16="http://schemas.microsoft.com/office/drawing/2014/main" id="{2B072828-6388-9404-98F9-E9A805AC906A}"/>
              </a:ext>
            </a:extLst>
          </p:cNvPr>
          <p:cNvSpPr txBox="1"/>
          <p:nvPr/>
        </p:nvSpPr>
        <p:spPr>
          <a:xfrm>
            <a:off x="592853" y="4300802"/>
            <a:ext cx="6096000" cy="2308324"/>
          </a:xfrm>
          <a:prstGeom prst="rect">
            <a:avLst/>
          </a:prstGeom>
          <a:noFill/>
        </p:spPr>
        <p:txBody>
          <a:bodyPr wrap="square" rtlCol="0">
            <a:spAutoFit/>
          </a:bodyPr>
          <a:lstStyle/>
          <a:p>
            <a:pPr marL="285750" indent="-285750">
              <a:buFont typeface="Arial" panose="020B0604020202020204" pitchFamily="34" charset="0"/>
              <a:buChar char="•"/>
            </a:pPr>
            <a:r>
              <a:rPr lang="en-IN" dirty="0">
                <a:latin typeface="Comic Sans MS" panose="030F0702030302020204" pitchFamily="66" charset="0"/>
              </a:rPr>
              <a:t>Pelletization process doesn’t ensure production of equal size ranged pellets continuously.</a:t>
            </a:r>
          </a:p>
          <a:p>
            <a:pPr marL="285750" indent="-285750">
              <a:buFont typeface="Arial" panose="020B0604020202020204" pitchFamily="34" charset="0"/>
              <a:buChar char="•"/>
            </a:pPr>
            <a:endParaRPr lang="en-IN" dirty="0">
              <a:latin typeface="Comic Sans MS" panose="030F0702030302020204" pitchFamily="66" charset="0"/>
            </a:endParaRPr>
          </a:p>
          <a:p>
            <a:pPr marL="285750" indent="-285750">
              <a:buFont typeface="Arial" panose="020B0604020202020204" pitchFamily="34" charset="0"/>
              <a:buChar char="•"/>
            </a:pPr>
            <a:endParaRPr lang="en-IN" dirty="0">
              <a:latin typeface="Comic Sans MS" panose="030F0702030302020204" pitchFamily="66" charset="0"/>
            </a:endParaRPr>
          </a:p>
          <a:p>
            <a:pPr marL="285750" indent="-285750">
              <a:buFont typeface="Arial" panose="020B0604020202020204" pitchFamily="34" charset="0"/>
              <a:buChar char="•"/>
            </a:pPr>
            <a:endParaRPr lang="en-IN" dirty="0">
              <a:latin typeface="Comic Sans MS" panose="030F0702030302020204" pitchFamily="66" charset="0"/>
            </a:endParaRPr>
          </a:p>
          <a:p>
            <a:pPr marL="285750" indent="-285750">
              <a:buFont typeface="Arial" panose="020B0604020202020204" pitchFamily="34" charset="0"/>
              <a:buChar char="•"/>
            </a:pPr>
            <a:endParaRPr lang="en-IN" dirty="0">
              <a:latin typeface="Comic Sans MS" panose="030F0702030302020204" pitchFamily="66" charset="0"/>
            </a:endParaRPr>
          </a:p>
          <a:p>
            <a:pPr marL="285750" indent="-285750">
              <a:buFont typeface="Arial" panose="020B0604020202020204" pitchFamily="34" charset="0"/>
              <a:buChar char="•"/>
            </a:pPr>
            <a:endParaRPr lang="en-IN" dirty="0">
              <a:latin typeface="Comic Sans MS" panose="030F0702030302020204" pitchFamily="66" charset="0"/>
            </a:endParaRPr>
          </a:p>
          <a:p>
            <a:r>
              <a:rPr lang="en-IN" dirty="0">
                <a:latin typeface="Comic Sans MS" panose="030F0702030302020204" pitchFamily="66" charset="0"/>
              </a:rPr>
              <a:t>(Images attached for reference in next slides)</a:t>
            </a:r>
          </a:p>
        </p:txBody>
      </p:sp>
      <p:pic>
        <p:nvPicPr>
          <p:cNvPr id="8" name="Picture 7">
            <a:extLst>
              <a:ext uri="{FF2B5EF4-FFF2-40B4-BE49-F238E27FC236}">
                <a16:creationId xmlns:a16="http://schemas.microsoft.com/office/drawing/2014/main" id="{96AE9041-77F8-E6AC-D6D0-97BF8380F2F6}"/>
              </a:ext>
            </a:extLst>
          </p:cNvPr>
          <p:cNvPicPr>
            <a:picLocks noChangeAspect="1"/>
          </p:cNvPicPr>
          <p:nvPr/>
        </p:nvPicPr>
        <p:blipFill>
          <a:blip r:embed="rId3"/>
          <a:stretch>
            <a:fillRect/>
          </a:stretch>
        </p:blipFill>
        <p:spPr>
          <a:xfrm>
            <a:off x="7355393" y="1198867"/>
            <a:ext cx="4548965" cy="3982734"/>
          </a:xfrm>
          <a:prstGeom prst="rect">
            <a:avLst/>
          </a:prstGeom>
        </p:spPr>
      </p:pic>
      <p:sp>
        <p:nvSpPr>
          <p:cNvPr id="9" name="TextBox 8">
            <a:extLst>
              <a:ext uri="{FF2B5EF4-FFF2-40B4-BE49-F238E27FC236}">
                <a16:creationId xmlns:a16="http://schemas.microsoft.com/office/drawing/2014/main" id="{DC9C33C7-5B82-6C34-6AAF-3835E0613FDA}"/>
              </a:ext>
            </a:extLst>
          </p:cNvPr>
          <p:cNvSpPr txBox="1"/>
          <p:nvPr/>
        </p:nvSpPr>
        <p:spPr>
          <a:xfrm>
            <a:off x="7132817" y="5181601"/>
            <a:ext cx="4840367" cy="646331"/>
          </a:xfrm>
          <a:prstGeom prst="rect">
            <a:avLst/>
          </a:prstGeom>
          <a:noFill/>
        </p:spPr>
        <p:txBody>
          <a:bodyPr wrap="square" rtlCol="0">
            <a:spAutoFit/>
          </a:bodyPr>
          <a:lstStyle/>
          <a:p>
            <a:pPr algn="ctr"/>
            <a:r>
              <a:rPr lang="en-IN" dirty="0"/>
              <a:t>Eye-On-Pellet: Vision based Online Pellet Size Monitoring System</a:t>
            </a:r>
          </a:p>
        </p:txBody>
      </p:sp>
      <p:sp>
        <p:nvSpPr>
          <p:cNvPr id="3" name="TextBox 2">
            <a:extLst>
              <a:ext uri="{FF2B5EF4-FFF2-40B4-BE49-F238E27FC236}">
                <a16:creationId xmlns:a16="http://schemas.microsoft.com/office/drawing/2014/main" id="{543D85BD-F62A-825C-00CA-FCBDBD9AC5E3}"/>
              </a:ext>
            </a:extLst>
          </p:cNvPr>
          <p:cNvSpPr txBox="1"/>
          <p:nvPr/>
        </p:nvSpPr>
        <p:spPr>
          <a:xfrm>
            <a:off x="7132817" y="5968380"/>
            <a:ext cx="4738284" cy="738664"/>
          </a:xfrm>
          <a:prstGeom prst="rect">
            <a:avLst/>
          </a:prstGeom>
          <a:noFill/>
        </p:spPr>
        <p:txBody>
          <a:bodyPr wrap="square" rtlCol="0">
            <a:spAutoFit/>
          </a:bodyPr>
          <a:lstStyle/>
          <a:p>
            <a:r>
              <a:rPr lang="en-IN" dirty="0">
                <a:solidFill>
                  <a:srgbClr val="92D050"/>
                </a:solidFill>
              </a:rPr>
              <a:t>Patent document: </a:t>
            </a:r>
            <a:r>
              <a:rPr lang="en-IN" sz="1200" dirty="0"/>
              <a:t>https://www.immt.res.in/webroot/upload/admin/document/document_img_1569402114.pdf</a:t>
            </a:r>
          </a:p>
        </p:txBody>
      </p:sp>
    </p:spTree>
    <p:extLst>
      <p:ext uri="{BB962C8B-B14F-4D97-AF65-F5344CB8AC3E}">
        <p14:creationId xmlns:p14="http://schemas.microsoft.com/office/powerpoint/2010/main" val="5670230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C616E5-00FD-AAF3-5F14-FADD32F38051}"/>
              </a:ext>
            </a:extLst>
          </p:cNvPr>
          <p:cNvSpPr>
            <a:spLocks noGrp="1"/>
          </p:cNvSpPr>
          <p:nvPr>
            <p:ph idx="1"/>
          </p:nvPr>
        </p:nvSpPr>
        <p:spPr>
          <a:xfrm>
            <a:off x="226142" y="334296"/>
            <a:ext cx="11838039" cy="6371303"/>
          </a:xfrm>
        </p:spPr>
        <p:txBody>
          <a:bodyPr>
            <a:noAutofit/>
          </a:bodyPr>
          <a:lstStyle/>
          <a:p>
            <a:r>
              <a:rPr lang="en-US" sz="1800" dirty="0"/>
              <a:t>Each tree in a Random Forest is a decision tree, which is a type of machine learning algorithm used for classification and regression. A decision tree is a flowchart-like structure where each internal node represents a test on an attribute, each branch represents the outcome of the test, and </a:t>
            </a:r>
            <a:r>
              <a:rPr lang="en-US" sz="1800" dirty="0">
                <a:solidFill>
                  <a:srgbClr val="FFFF00"/>
                </a:solidFill>
              </a:rPr>
              <a:t>each leaf node represents a class label or a predicted value</a:t>
            </a:r>
            <a:r>
              <a:rPr lang="en-US" sz="1800" dirty="0"/>
              <a:t>. The paths from the root to the leaf nodes represent classification rules or regression equations.</a:t>
            </a:r>
          </a:p>
          <a:p>
            <a:endParaRPr lang="en-US" sz="1800" dirty="0"/>
          </a:p>
          <a:p>
            <a:r>
              <a:rPr lang="en-US" sz="1800" dirty="0"/>
              <a:t>In a Random Forest Regressor, </a:t>
            </a:r>
            <a:r>
              <a:rPr lang="en-US" sz="1800" dirty="0">
                <a:solidFill>
                  <a:srgbClr val="FFFF00"/>
                </a:solidFill>
              </a:rPr>
              <a:t>each decision tree is trained on a random subset of the data </a:t>
            </a:r>
            <a:r>
              <a:rPr lang="en-US" sz="1800" dirty="0"/>
              <a:t>and makes a prediction. The final prediction is obtained by </a:t>
            </a:r>
            <a:r>
              <a:rPr lang="en-US" sz="1800" dirty="0">
                <a:solidFill>
                  <a:srgbClr val="FFFF00"/>
                </a:solidFill>
              </a:rPr>
              <a:t>averaging the predictions of all the trees </a:t>
            </a:r>
            <a:r>
              <a:rPr lang="en-US" sz="1800" dirty="0"/>
              <a:t>in the forest. This helps to reduce the variance of the predictions and improve their accuracy.</a:t>
            </a:r>
          </a:p>
          <a:p>
            <a:endParaRPr lang="en-US" sz="1800" dirty="0"/>
          </a:p>
          <a:p>
            <a:r>
              <a:rPr lang="en-US" sz="1800" dirty="0"/>
              <a:t>Each tree in the Random Forest is constructed using a </a:t>
            </a:r>
            <a:r>
              <a:rPr lang="en-US" sz="1800" dirty="0">
                <a:solidFill>
                  <a:srgbClr val="FFFF00"/>
                </a:solidFill>
              </a:rPr>
              <a:t>recursive partitioning algorithm</a:t>
            </a:r>
            <a:r>
              <a:rPr lang="en-US" sz="1800" dirty="0"/>
              <a:t>. The algorithm starts at the root of the tree and splits the data into two or more subsets based on the value of an attribute. This process is repeated recursively for each subset until all the data in a subset belongs to the same class or meets some other stopping criterion.</a:t>
            </a:r>
          </a:p>
          <a:p>
            <a:endParaRPr lang="en-US" sz="1800" dirty="0"/>
          </a:p>
          <a:p>
            <a:r>
              <a:rPr lang="en-US" sz="1800" dirty="0"/>
              <a:t>The attribute to split on at each node is chosen based on some measure of impurity, such as Gini impurity or information gain. The goal is to choose an attribute that results in the greatest reduction in impurity. Once all the trees in the forest have been constructed, they can be used to make predictions on new data.</a:t>
            </a:r>
          </a:p>
          <a:p>
            <a:r>
              <a:rPr lang="en-US" sz="1800" dirty="0"/>
              <a:t>In many Data Analytics Companies Random Forest Algorithm is their </a:t>
            </a:r>
            <a:r>
              <a:rPr lang="en-US" sz="1800" dirty="0">
                <a:solidFill>
                  <a:srgbClr val="FFFF00"/>
                </a:solidFill>
              </a:rPr>
              <a:t>most used supervised machine learning algorithm for classification or regression problems</a:t>
            </a:r>
            <a:r>
              <a:rPr lang="en-US" sz="1800" dirty="0"/>
              <a:t> because of its accuracy, robustness, feature importance, ease of use and low variance.</a:t>
            </a:r>
            <a:endParaRPr lang="en-IN" sz="1800" dirty="0"/>
          </a:p>
        </p:txBody>
      </p:sp>
    </p:spTree>
    <p:extLst>
      <p:ext uri="{BB962C8B-B14F-4D97-AF65-F5344CB8AC3E}">
        <p14:creationId xmlns:p14="http://schemas.microsoft.com/office/powerpoint/2010/main" val="2949961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C2023F-1573-41C8-75E9-B721BEA537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998" y="0"/>
            <a:ext cx="6749999" cy="2305764"/>
          </a:xfrm>
        </p:spPr>
      </p:pic>
      <p:pic>
        <p:nvPicPr>
          <p:cNvPr id="7" name="Picture 6">
            <a:extLst>
              <a:ext uri="{FF2B5EF4-FFF2-40B4-BE49-F238E27FC236}">
                <a16:creationId xmlns:a16="http://schemas.microsoft.com/office/drawing/2014/main" id="{1E5EEE27-5E54-8240-3DC3-8B224E590AB6}"/>
              </a:ext>
            </a:extLst>
          </p:cNvPr>
          <p:cNvPicPr>
            <a:picLocks noChangeAspect="1"/>
          </p:cNvPicPr>
          <p:nvPr/>
        </p:nvPicPr>
        <p:blipFill>
          <a:blip r:embed="rId3"/>
          <a:stretch>
            <a:fillRect/>
          </a:stretch>
        </p:blipFill>
        <p:spPr>
          <a:xfrm>
            <a:off x="1670501" y="2305764"/>
            <a:ext cx="8850995" cy="4552236"/>
          </a:xfrm>
          <a:prstGeom prst="rect">
            <a:avLst/>
          </a:prstGeom>
        </p:spPr>
      </p:pic>
    </p:spTree>
    <p:extLst>
      <p:ext uri="{BB962C8B-B14F-4D97-AF65-F5344CB8AC3E}">
        <p14:creationId xmlns:p14="http://schemas.microsoft.com/office/powerpoint/2010/main" val="3975370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5C26-8DEA-169D-A3A3-204AB8CFA8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950522-8AC0-74E1-5E9D-A0FC85D7982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83B8030-BBB6-BCD7-4DEB-C1C38F0F5EAC}"/>
              </a:ext>
            </a:extLst>
          </p:cNvPr>
          <p:cNvPicPr>
            <a:picLocks noChangeAspect="1"/>
          </p:cNvPicPr>
          <p:nvPr/>
        </p:nvPicPr>
        <p:blipFill>
          <a:blip r:embed="rId2"/>
          <a:stretch>
            <a:fillRect/>
          </a:stretch>
        </p:blipFill>
        <p:spPr>
          <a:xfrm>
            <a:off x="-10647" y="-1"/>
            <a:ext cx="6096001" cy="3428999"/>
          </a:xfrm>
          <a:prstGeom prst="rect">
            <a:avLst/>
          </a:prstGeom>
        </p:spPr>
      </p:pic>
      <p:pic>
        <p:nvPicPr>
          <p:cNvPr id="7" name="Picture 6">
            <a:extLst>
              <a:ext uri="{FF2B5EF4-FFF2-40B4-BE49-F238E27FC236}">
                <a16:creationId xmlns:a16="http://schemas.microsoft.com/office/drawing/2014/main" id="{3A9561A9-CCA4-CCAE-9B37-50321208F826}"/>
              </a:ext>
            </a:extLst>
          </p:cNvPr>
          <p:cNvPicPr>
            <a:picLocks noChangeAspect="1"/>
          </p:cNvPicPr>
          <p:nvPr/>
        </p:nvPicPr>
        <p:blipFill>
          <a:blip r:embed="rId3"/>
          <a:stretch>
            <a:fillRect/>
          </a:stretch>
        </p:blipFill>
        <p:spPr>
          <a:xfrm>
            <a:off x="5958346" y="0"/>
            <a:ext cx="6233652" cy="3429000"/>
          </a:xfrm>
          <a:prstGeom prst="rect">
            <a:avLst/>
          </a:prstGeom>
        </p:spPr>
      </p:pic>
      <p:pic>
        <p:nvPicPr>
          <p:cNvPr id="9" name="Picture 8">
            <a:extLst>
              <a:ext uri="{FF2B5EF4-FFF2-40B4-BE49-F238E27FC236}">
                <a16:creationId xmlns:a16="http://schemas.microsoft.com/office/drawing/2014/main" id="{8A970042-2A32-557E-DC51-3459157CCF12}"/>
              </a:ext>
            </a:extLst>
          </p:cNvPr>
          <p:cNvPicPr>
            <a:picLocks noChangeAspect="1"/>
          </p:cNvPicPr>
          <p:nvPr/>
        </p:nvPicPr>
        <p:blipFill>
          <a:blip r:embed="rId4"/>
          <a:stretch>
            <a:fillRect/>
          </a:stretch>
        </p:blipFill>
        <p:spPr>
          <a:xfrm>
            <a:off x="0" y="3376577"/>
            <a:ext cx="6101325" cy="3481424"/>
          </a:xfrm>
          <a:prstGeom prst="rect">
            <a:avLst/>
          </a:prstGeom>
        </p:spPr>
      </p:pic>
      <p:pic>
        <p:nvPicPr>
          <p:cNvPr id="11" name="Picture 10">
            <a:extLst>
              <a:ext uri="{FF2B5EF4-FFF2-40B4-BE49-F238E27FC236}">
                <a16:creationId xmlns:a16="http://schemas.microsoft.com/office/drawing/2014/main" id="{903AB64E-32A1-DCE9-6CE1-4377CFE5F40C}"/>
              </a:ext>
            </a:extLst>
          </p:cNvPr>
          <p:cNvPicPr>
            <a:picLocks noChangeAspect="1"/>
          </p:cNvPicPr>
          <p:nvPr/>
        </p:nvPicPr>
        <p:blipFill>
          <a:blip r:embed="rId5"/>
          <a:stretch>
            <a:fillRect/>
          </a:stretch>
        </p:blipFill>
        <p:spPr>
          <a:xfrm>
            <a:off x="6101325" y="3429001"/>
            <a:ext cx="6090675" cy="3429000"/>
          </a:xfrm>
          <a:prstGeom prst="rect">
            <a:avLst/>
          </a:prstGeom>
        </p:spPr>
      </p:pic>
    </p:spTree>
    <p:extLst>
      <p:ext uri="{BB962C8B-B14F-4D97-AF65-F5344CB8AC3E}">
        <p14:creationId xmlns:p14="http://schemas.microsoft.com/office/powerpoint/2010/main" val="539941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1243B0-6AF6-2A39-B216-C2C9B46E08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70671"/>
            <a:ext cx="4227081" cy="4485999"/>
          </a:xfrm>
        </p:spPr>
      </p:pic>
      <p:pic>
        <p:nvPicPr>
          <p:cNvPr id="11" name="Picture 10">
            <a:extLst>
              <a:ext uri="{FF2B5EF4-FFF2-40B4-BE49-F238E27FC236}">
                <a16:creationId xmlns:a16="http://schemas.microsoft.com/office/drawing/2014/main" id="{6034CA9E-53B1-A9FD-B660-458EE6D12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081" y="1570672"/>
            <a:ext cx="3811146" cy="4485998"/>
          </a:xfrm>
          <a:prstGeom prst="rect">
            <a:avLst/>
          </a:prstGeom>
        </p:spPr>
      </p:pic>
      <p:pic>
        <p:nvPicPr>
          <p:cNvPr id="13" name="Picture 12">
            <a:extLst>
              <a:ext uri="{FF2B5EF4-FFF2-40B4-BE49-F238E27FC236}">
                <a16:creationId xmlns:a16="http://schemas.microsoft.com/office/drawing/2014/main" id="{BF92878E-466C-F77E-2A48-DF5813921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8227" y="1570367"/>
            <a:ext cx="4143124" cy="4485998"/>
          </a:xfrm>
          <a:prstGeom prst="rect">
            <a:avLst/>
          </a:prstGeom>
        </p:spPr>
      </p:pic>
      <p:sp>
        <p:nvSpPr>
          <p:cNvPr id="14" name="TextBox 13">
            <a:extLst>
              <a:ext uri="{FF2B5EF4-FFF2-40B4-BE49-F238E27FC236}">
                <a16:creationId xmlns:a16="http://schemas.microsoft.com/office/drawing/2014/main" id="{11FF6972-690F-2A02-303A-E0E1ED70A0B6}"/>
              </a:ext>
            </a:extLst>
          </p:cNvPr>
          <p:cNvSpPr txBox="1"/>
          <p:nvPr/>
        </p:nvSpPr>
        <p:spPr>
          <a:xfrm>
            <a:off x="238214" y="787179"/>
            <a:ext cx="11788879" cy="369332"/>
          </a:xfrm>
          <a:prstGeom prst="rect">
            <a:avLst/>
          </a:prstGeom>
          <a:noFill/>
        </p:spPr>
        <p:txBody>
          <a:bodyPr wrap="square" rtlCol="0">
            <a:spAutoFit/>
          </a:bodyPr>
          <a:lstStyle/>
          <a:p>
            <a:r>
              <a:rPr lang="en-IN" dirty="0"/>
              <a:t>PART 1: FULL CODE OF IMAGE PROCESSING AND .CSV FILE EXPORT OF PELLET SIZES AND COORDINATES</a:t>
            </a:r>
          </a:p>
        </p:txBody>
      </p:sp>
      <p:sp>
        <p:nvSpPr>
          <p:cNvPr id="15" name="TextBox 14">
            <a:extLst>
              <a:ext uri="{FF2B5EF4-FFF2-40B4-BE49-F238E27FC236}">
                <a16:creationId xmlns:a16="http://schemas.microsoft.com/office/drawing/2014/main" id="{8F0D90F5-1533-4161-5562-A7D5B50E8A99}"/>
              </a:ext>
            </a:extLst>
          </p:cNvPr>
          <p:cNvSpPr txBox="1"/>
          <p:nvPr/>
        </p:nvSpPr>
        <p:spPr>
          <a:xfrm>
            <a:off x="0" y="112447"/>
            <a:ext cx="2379406" cy="369332"/>
          </a:xfrm>
          <a:prstGeom prst="rect">
            <a:avLst/>
          </a:prstGeom>
          <a:noFill/>
        </p:spPr>
        <p:txBody>
          <a:bodyPr wrap="square" rtlCol="0">
            <a:spAutoFit/>
          </a:bodyPr>
          <a:lstStyle/>
          <a:p>
            <a:r>
              <a:rPr lang="en-IN" dirty="0">
                <a:solidFill>
                  <a:srgbClr val="FFFF00"/>
                </a:solidFill>
              </a:rPr>
              <a:t>APPENDIX</a:t>
            </a:r>
          </a:p>
        </p:txBody>
      </p:sp>
    </p:spTree>
    <p:extLst>
      <p:ext uri="{BB962C8B-B14F-4D97-AF65-F5344CB8AC3E}">
        <p14:creationId xmlns:p14="http://schemas.microsoft.com/office/powerpoint/2010/main" val="3118066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8E5F-AB86-3A1F-6322-68BEE6EDD374}"/>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F647D861-4167-0EA0-E01F-670DC579D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41" y="609599"/>
            <a:ext cx="3857914" cy="5078329"/>
          </a:xfrm>
        </p:spPr>
      </p:pic>
      <p:pic>
        <p:nvPicPr>
          <p:cNvPr id="11" name="Picture 10">
            <a:extLst>
              <a:ext uri="{FF2B5EF4-FFF2-40B4-BE49-F238E27FC236}">
                <a16:creationId xmlns:a16="http://schemas.microsoft.com/office/drawing/2014/main" id="{1DB807FC-4DFF-E2F9-F067-AE73FEB09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155" y="609600"/>
            <a:ext cx="4037259" cy="5078378"/>
          </a:xfrm>
          <a:prstGeom prst="rect">
            <a:avLst/>
          </a:prstGeom>
        </p:spPr>
      </p:pic>
      <p:pic>
        <p:nvPicPr>
          <p:cNvPr id="13" name="Picture 12">
            <a:extLst>
              <a:ext uri="{FF2B5EF4-FFF2-40B4-BE49-F238E27FC236}">
                <a16:creationId xmlns:a16="http://schemas.microsoft.com/office/drawing/2014/main" id="{9C57FF3B-4173-779C-9105-6364D0838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414" y="609601"/>
            <a:ext cx="4287586" cy="5078328"/>
          </a:xfrm>
          <a:prstGeom prst="rect">
            <a:avLst/>
          </a:prstGeom>
        </p:spPr>
      </p:pic>
      <p:sp>
        <p:nvSpPr>
          <p:cNvPr id="14" name="TextBox 13">
            <a:extLst>
              <a:ext uri="{FF2B5EF4-FFF2-40B4-BE49-F238E27FC236}">
                <a16:creationId xmlns:a16="http://schemas.microsoft.com/office/drawing/2014/main" id="{CA865E64-B9D9-E0A4-BD16-4233E157B77E}"/>
              </a:ext>
            </a:extLst>
          </p:cNvPr>
          <p:cNvSpPr txBox="1"/>
          <p:nvPr/>
        </p:nvSpPr>
        <p:spPr>
          <a:xfrm>
            <a:off x="1563329" y="196645"/>
            <a:ext cx="9222658" cy="369332"/>
          </a:xfrm>
          <a:prstGeom prst="rect">
            <a:avLst/>
          </a:prstGeom>
          <a:noFill/>
        </p:spPr>
        <p:txBody>
          <a:bodyPr wrap="square" rtlCol="0">
            <a:spAutoFit/>
          </a:bodyPr>
          <a:lstStyle/>
          <a:p>
            <a:r>
              <a:rPr lang="en-IN" dirty="0"/>
              <a:t>PART 2:  FULL CODE OF MACHINE LEARNING AND TIME SERIES PREDICTION</a:t>
            </a:r>
          </a:p>
        </p:txBody>
      </p:sp>
      <p:sp>
        <p:nvSpPr>
          <p:cNvPr id="15" name="TextBox 14">
            <a:extLst>
              <a:ext uri="{FF2B5EF4-FFF2-40B4-BE49-F238E27FC236}">
                <a16:creationId xmlns:a16="http://schemas.microsoft.com/office/drawing/2014/main" id="{65EAE34A-4F12-1D01-EC22-E9AA251C43D5}"/>
              </a:ext>
            </a:extLst>
          </p:cNvPr>
          <p:cNvSpPr txBox="1"/>
          <p:nvPr/>
        </p:nvSpPr>
        <p:spPr>
          <a:xfrm>
            <a:off x="279810" y="5879068"/>
            <a:ext cx="11621729" cy="954107"/>
          </a:xfrm>
          <a:prstGeom prst="rect">
            <a:avLst/>
          </a:prstGeom>
          <a:noFill/>
        </p:spPr>
        <p:txBody>
          <a:bodyPr wrap="square" rtlCol="0">
            <a:spAutoFit/>
          </a:bodyPr>
          <a:lstStyle/>
          <a:p>
            <a:r>
              <a:rPr lang="en-IN" sz="1400" dirty="0"/>
              <a:t>Both the parts of the codes performing Image Processing and Machine Learning can be concatenated into a single source code with minor changes for taking pellet images with time stamps as input, detecting pellets, their sizes and coordinates, converting them to Pandas Data Frames in backend and directly giving as the predicted size charts at given time using all the relevant models for comparison by Industry engineers.</a:t>
            </a:r>
          </a:p>
        </p:txBody>
      </p:sp>
    </p:spTree>
    <p:extLst>
      <p:ext uri="{BB962C8B-B14F-4D97-AF65-F5344CB8AC3E}">
        <p14:creationId xmlns:p14="http://schemas.microsoft.com/office/powerpoint/2010/main" val="2908656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hank You Images – Browse 233,954 Stock Photos, Vectors, and Video | Adobe  Stock">
            <a:extLst>
              <a:ext uri="{FF2B5EF4-FFF2-40B4-BE49-F238E27FC236}">
                <a16:creationId xmlns:a16="http://schemas.microsoft.com/office/drawing/2014/main" id="{4440F455-4465-3A43-5486-8382DB3B3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232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02185D-F010-8FBF-040F-40D4E044FFC0}"/>
              </a:ext>
            </a:extLst>
          </p:cNvPr>
          <p:cNvPicPr>
            <a:picLocks noGrp="1" noChangeAspect="1"/>
          </p:cNvPicPr>
          <p:nvPr>
            <p:ph idx="1"/>
          </p:nvPr>
        </p:nvPicPr>
        <p:blipFill>
          <a:blip r:embed="rId2"/>
          <a:stretch>
            <a:fillRect/>
          </a:stretch>
        </p:blipFill>
        <p:spPr>
          <a:xfrm>
            <a:off x="0" y="0"/>
            <a:ext cx="12184396" cy="6858000"/>
          </a:xfrm>
        </p:spPr>
      </p:pic>
      <p:sp>
        <p:nvSpPr>
          <p:cNvPr id="9" name="TextBox 8">
            <a:extLst>
              <a:ext uri="{FF2B5EF4-FFF2-40B4-BE49-F238E27FC236}">
                <a16:creationId xmlns:a16="http://schemas.microsoft.com/office/drawing/2014/main" id="{87C6BCF2-36CD-3E63-CD67-852EEFFFBD28}"/>
              </a:ext>
            </a:extLst>
          </p:cNvPr>
          <p:cNvSpPr txBox="1"/>
          <p:nvPr/>
        </p:nvSpPr>
        <p:spPr>
          <a:xfrm>
            <a:off x="540040" y="196768"/>
            <a:ext cx="2793469" cy="381966"/>
          </a:xfrm>
          <a:prstGeom prst="rect">
            <a:avLst/>
          </a:prstGeom>
          <a:noFill/>
        </p:spPr>
        <p:txBody>
          <a:bodyPr wrap="square" rtlCol="0">
            <a:spAutoFit/>
          </a:bodyPr>
          <a:lstStyle/>
          <a:p>
            <a:r>
              <a:rPr lang="en-IN" dirty="0"/>
              <a:t>**Image for reference</a:t>
            </a:r>
          </a:p>
        </p:txBody>
      </p:sp>
    </p:spTree>
    <p:extLst>
      <p:ext uri="{BB962C8B-B14F-4D97-AF65-F5344CB8AC3E}">
        <p14:creationId xmlns:p14="http://schemas.microsoft.com/office/powerpoint/2010/main" val="3613108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79E7-BCAD-0C2E-A872-B4CB47F6FEA6}"/>
              </a:ext>
            </a:extLst>
          </p:cNvPr>
          <p:cNvSpPr>
            <a:spLocks noGrp="1"/>
          </p:cNvSpPr>
          <p:nvPr>
            <p:ph type="title"/>
          </p:nvPr>
        </p:nvSpPr>
        <p:spPr/>
        <p:txBody>
          <a:bodyPr/>
          <a:lstStyle/>
          <a:p>
            <a:endParaRPr lang="en-IN" dirty="0"/>
          </a:p>
        </p:txBody>
      </p:sp>
      <p:pic>
        <p:nvPicPr>
          <p:cNvPr id="4" name="Content Placeholder 3">
            <a:extLst>
              <a:ext uri="{FF2B5EF4-FFF2-40B4-BE49-F238E27FC236}">
                <a16:creationId xmlns:a16="http://schemas.microsoft.com/office/drawing/2014/main" id="{97526B18-9EA1-D8EE-A6ED-9372394BDA2B}"/>
              </a:ext>
            </a:extLst>
          </p:cNvPr>
          <p:cNvPicPr>
            <a:picLocks noGrp="1" noChangeAspect="1"/>
          </p:cNvPicPr>
          <p:nvPr>
            <p:ph idx="1"/>
          </p:nvPr>
        </p:nvPicPr>
        <p:blipFill>
          <a:blip r:embed="rId2"/>
          <a:stretch>
            <a:fillRect/>
          </a:stretch>
        </p:blipFill>
        <p:spPr>
          <a:xfrm>
            <a:off x="-1" y="0"/>
            <a:ext cx="12192001" cy="6849861"/>
          </a:xfrm>
          <a:prstGeom prst="rect">
            <a:avLst/>
          </a:prstGeom>
        </p:spPr>
      </p:pic>
      <p:sp>
        <p:nvSpPr>
          <p:cNvPr id="5" name="TextBox 4">
            <a:extLst>
              <a:ext uri="{FF2B5EF4-FFF2-40B4-BE49-F238E27FC236}">
                <a16:creationId xmlns:a16="http://schemas.microsoft.com/office/drawing/2014/main" id="{90D23A42-8590-A252-4777-8E7080CD0DAE}"/>
              </a:ext>
            </a:extLst>
          </p:cNvPr>
          <p:cNvSpPr txBox="1"/>
          <p:nvPr/>
        </p:nvSpPr>
        <p:spPr>
          <a:xfrm>
            <a:off x="2442258" y="5949387"/>
            <a:ext cx="2766350" cy="369332"/>
          </a:xfrm>
          <a:prstGeom prst="rect">
            <a:avLst/>
          </a:prstGeom>
          <a:noFill/>
        </p:spPr>
        <p:txBody>
          <a:bodyPr wrap="square" rtlCol="0">
            <a:spAutoFit/>
          </a:bodyPr>
          <a:lstStyle/>
          <a:p>
            <a:r>
              <a:rPr lang="en-IN" dirty="0"/>
              <a:t>**Image for reference</a:t>
            </a:r>
          </a:p>
        </p:txBody>
      </p:sp>
    </p:spTree>
    <p:extLst>
      <p:ext uri="{BB962C8B-B14F-4D97-AF65-F5344CB8AC3E}">
        <p14:creationId xmlns:p14="http://schemas.microsoft.com/office/powerpoint/2010/main" val="211933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194F8-EDE7-DCA8-8AC6-B9EB1752364F}"/>
              </a:ext>
            </a:extLst>
          </p:cNvPr>
          <p:cNvSpPr>
            <a:spLocks noGrp="1"/>
          </p:cNvSpPr>
          <p:nvPr>
            <p:ph type="title"/>
          </p:nvPr>
        </p:nvSpPr>
        <p:spPr>
          <a:xfrm>
            <a:off x="913795" y="1"/>
            <a:ext cx="10353761" cy="973394"/>
          </a:xfrm>
        </p:spPr>
        <p:txBody>
          <a:bodyPr/>
          <a:lstStyle/>
          <a:p>
            <a:r>
              <a:rPr lang="en-IN" dirty="0">
                <a:solidFill>
                  <a:schemeClr val="tx2">
                    <a:lumMod val="75000"/>
                  </a:schemeClr>
                </a:solidFill>
                <a:latin typeface="Arial Rounded MT Bold" panose="020F0704030504030204" pitchFamily="34" charset="0"/>
              </a:rPr>
              <a:t>Objective of project</a:t>
            </a:r>
          </a:p>
        </p:txBody>
      </p:sp>
      <p:sp>
        <p:nvSpPr>
          <p:cNvPr id="3" name="Content Placeholder 2">
            <a:extLst>
              <a:ext uri="{FF2B5EF4-FFF2-40B4-BE49-F238E27FC236}">
                <a16:creationId xmlns:a16="http://schemas.microsoft.com/office/drawing/2014/main" id="{6B5B9B81-1036-F0A4-97B9-F47F59226291}"/>
              </a:ext>
            </a:extLst>
          </p:cNvPr>
          <p:cNvSpPr>
            <a:spLocks noGrp="1"/>
          </p:cNvSpPr>
          <p:nvPr>
            <p:ph idx="1"/>
          </p:nvPr>
        </p:nvSpPr>
        <p:spPr>
          <a:xfrm>
            <a:off x="285135" y="1076633"/>
            <a:ext cx="11621729" cy="5402825"/>
          </a:xfrm>
        </p:spPr>
        <p:txBody>
          <a:bodyPr>
            <a:normAutofit fontScale="92500" lnSpcReduction="20000"/>
          </a:bodyPr>
          <a:lstStyle/>
          <a:p>
            <a:r>
              <a:rPr lang="en-IN" dirty="0">
                <a:latin typeface="Arial Rounded MT Bold" panose="020F0704030504030204" pitchFamily="34" charset="0"/>
              </a:rPr>
              <a:t>My objective of the project is to improvise Pellet size analysis by implementing </a:t>
            </a:r>
            <a:r>
              <a:rPr lang="en-IN" dirty="0">
                <a:solidFill>
                  <a:schemeClr val="accent1"/>
                </a:solidFill>
                <a:latin typeface="Arial Rounded MT Bold" panose="020F0704030504030204" pitchFamily="34" charset="0"/>
              </a:rPr>
              <a:t>Image Processing</a:t>
            </a:r>
            <a:r>
              <a:rPr lang="en-IN" dirty="0">
                <a:latin typeface="Arial Rounded MT Bold" panose="020F0704030504030204" pitchFamily="34" charset="0"/>
              </a:rPr>
              <a:t> on pellet images to extract size and frequency data and applying the best fitting </a:t>
            </a:r>
            <a:r>
              <a:rPr lang="en-IN" dirty="0">
                <a:solidFill>
                  <a:srgbClr val="92D050"/>
                </a:solidFill>
                <a:latin typeface="Arial Rounded MT Bold" panose="020F0704030504030204" pitchFamily="34" charset="0"/>
              </a:rPr>
              <a:t>Machine Learning Algorithms </a:t>
            </a:r>
            <a:r>
              <a:rPr lang="en-IN" dirty="0">
                <a:latin typeface="Arial Rounded MT Bold" panose="020F0704030504030204" pitchFamily="34" charset="0"/>
              </a:rPr>
              <a:t>for</a:t>
            </a:r>
            <a:r>
              <a:rPr lang="en-IN" dirty="0">
                <a:solidFill>
                  <a:srgbClr val="92D050"/>
                </a:solidFill>
                <a:latin typeface="Arial Rounded MT Bold" panose="020F0704030504030204" pitchFamily="34" charset="0"/>
              </a:rPr>
              <a:t> Time Series Forecasting.</a:t>
            </a:r>
            <a:endParaRPr lang="en-IN" dirty="0">
              <a:latin typeface="Arial Rounded MT Bold" panose="020F0704030504030204" pitchFamily="34" charset="0"/>
            </a:endParaRPr>
          </a:p>
          <a:p>
            <a:endParaRPr lang="en-IN" dirty="0">
              <a:latin typeface="Arial Rounded MT Bold" panose="020F0704030504030204" pitchFamily="34" charset="0"/>
            </a:endParaRPr>
          </a:p>
          <a:p>
            <a:r>
              <a:rPr lang="en-IN" dirty="0">
                <a:latin typeface="Arial Rounded MT Bold" panose="020F0704030504030204" pitchFamily="34" charset="0"/>
              </a:rPr>
              <a:t>Whole program will be written in Python starting from Image detection to applying statistical models. Required specific Python libraries:</a:t>
            </a:r>
          </a:p>
          <a:p>
            <a:pPr marL="457200" indent="-457200">
              <a:buFont typeface="+mj-lt"/>
              <a:buAutoNum type="arabicPeriod"/>
            </a:pPr>
            <a:r>
              <a:rPr lang="en-IN" dirty="0">
                <a:solidFill>
                  <a:srgbClr val="FFFF00"/>
                </a:solidFill>
                <a:latin typeface="Arial Rounded MT Bold" panose="020F0704030504030204" pitchFamily="34" charset="0"/>
              </a:rPr>
              <a:t>OpenCV</a:t>
            </a:r>
            <a:r>
              <a:rPr lang="en-IN" dirty="0">
                <a:latin typeface="Arial Rounded MT Bold" panose="020F0704030504030204" pitchFamily="34" charset="0"/>
              </a:rPr>
              <a:t> for Image Processing and pellet detection and their sizes</a:t>
            </a:r>
          </a:p>
          <a:p>
            <a:pPr marL="457200" indent="-457200">
              <a:buFont typeface="+mj-lt"/>
              <a:buAutoNum type="arabicPeriod"/>
            </a:pPr>
            <a:r>
              <a:rPr lang="en-IN" dirty="0">
                <a:solidFill>
                  <a:srgbClr val="FFFF00"/>
                </a:solidFill>
                <a:effectLst/>
                <a:latin typeface="Arial Rounded MT Bold" panose="020F0704030504030204" pitchFamily="34" charset="0"/>
              </a:rPr>
              <a:t>S</a:t>
            </a:r>
            <a:r>
              <a:rPr lang="en-IN" b="0" i="0" dirty="0">
                <a:solidFill>
                  <a:srgbClr val="FFFF00"/>
                </a:solidFill>
                <a:effectLst/>
                <a:latin typeface="Arial Rounded MT Bold" panose="020F0704030504030204" pitchFamily="34" charset="0"/>
              </a:rPr>
              <a:t>cikit-learn</a:t>
            </a:r>
            <a:r>
              <a:rPr lang="en-IN" b="0" i="0" dirty="0">
                <a:effectLst/>
                <a:latin typeface="Arial Rounded MT Bold" panose="020F0704030504030204" pitchFamily="34" charset="0"/>
              </a:rPr>
              <a:t> for applying Machine Learning algorithms and analysis of collected data</a:t>
            </a:r>
          </a:p>
          <a:p>
            <a:pPr marL="457200" indent="-457200">
              <a:buFont typeface="+mj-lt"/>
              <a:buAutoNum type="arabicPeriod"/>
            </a:pPr>
            <a:r>
              <a:rPr lang="en-IN" b="0" i="0" dirty="0">
                <a:solidFill>
                  <a:srgbClr val="FFFF00"/>
                </a:solidFill>
                <a:effectLst/>
                <a:latin typeface="Arial Rounded MT Bold" panose="020F0704030504030204" pitchFamily="34" charset="0"/>
              </a:rPr>
              <a:t>Matplotlib</a:t>
            </a:r>
            <a:r>
              <a:rPr lang="en-IN" b="0" i="0" dirty="0">
                <a:effectLst/>
                <a:latin typeface="Arial Rounded MT Bold" panose="020F0704030504030204" pitchFamily="34" charset="0"/>
              </a:rPr>
              <a:t> for plotting different sizes in respective histograms etc.</a:t>
            </a:r>
          </a:p>
          <a:p>
            <a:pPr marL="457200" indent="-457200">
              <a:buFont typeface="+mj-lt"/>
              <a:buAutoNum type="arabicPeriod"/>
            </a:pPr>
            <a:r>
              <a:rPr lang="en-IN" b="0" i="0" dirty="0">
                <a:solidFill>
                  <a:srgbClr val="FFFF00"/>
                </a:solidFill>
                <a:effectLst/>
                <a:latin typeface="Arial Rounded MT Bold" panose="020F0704030504030204" pitchFamily="34" charset="0"/>
              </a:rPr>
              <a:t>Pandas</a:t>
            </a:r>
            <a:r>
              <a:rPr lang="en-IN" b="0" i="0" dirty="0">
                <a:effectLst/>
                <a:latin typeface="Arial Rounded MT Bold" panose="020F0704030504030204" pitchFamily="34" charset="0"/>
              </a:rPr>
              <a:t> for easy handling of data structures in Data Frames and using attributes</a:t>
            </a:r>
          </a:p>
          <a:p>
            <a:pPr marL="457200" indent="-457200">
              <a:buFont typeface="+mj-lt"/>
              <a:buAutoNum type="arabicPeriod"/>
            </a:pPr>
            <a:r>
              <a:rPr lang="en-IN" dirty="0">
                <a:solidFill>
                  <a:srgbClr val="FFFF00"/>
                </a:solidFill>
                <a:effectLst/>
                <a:latin typeface="Arial Rounded MT Bold" panose="020F0704030504030204" pitchFamily="34" charset="0"/>
              </a:rPr>
              <a:t>NumPy</a:t>
            </a:r>
            <a:r>
              <a:rPr lang="en-IN" dirty="0">
                <a:effectLst/>
                <a:latin typeface="Arial Rounded MT Bold" panose="020F0704030504030204" pitchFamily="34" charset="0"/>
              </a:rPr>
              <a:t> for easy manipulation of arrays through pre-coded functions and attributes.</a:t>
            </a:r>
            <a:endParaRPr lang="en-IN" b="0" i="0" dirty="0">
              <a:effectLst/>
              <a:latin typeface="Arial Rounded MT Bold" panose="020F0704030504030204" pitchFamily="34" charset="0"/>
            </a:endParaRPr>
          </a:p>
          <a:p>
            <a:pPr marL="457200" indent="-457200">
              <a:buFont typeface="+mj-lt"/>
              <a:buAutoNum type="arabicPeriod"/>
            </a:pPr>
            <a:endParaRPr lang="en-IN" b="0" i="0" dirty="0">
              <a:effectLst/>
              <a:latin typeface="Arial Rounded MT Bold" panose="020F0704030504030204" pitchFamily="34" charset="0"/>
            </a:endParaRPr>
          </a:p>
          <a:p>
            <a:pPr marL="457200" indent="-457200">
              <a:buFont typeface="+mj-lt"/>
              <a:buAutoNum type="arabicPeriod"/>
            </a:pPr>
            <a:endParaRPr lang="en-IN" dirty="0">
              <a:latin typeface="Arial Rounded MT Bold" panose="020F0704030504030204" pitchFamily="34" charset="0"/>
            </a:endParaRPr>
          </a:p>
          <a:p>
            <a:pPr marL="0" indent="0">
              <a:buNone/>
            </a:pPr>
            <a:endParaRPr lang="en-IN" dirty="0">
              <a:latin typeface="Arial Rounded MT Bold" panose="020F0704030504030204" pitchFamily="34" charset="0"/>
            </a:endParaRPr>
          </a:p>
        </p:txBody>
      </p:sp>
    </p:spTree>
    <p:extLst>
      <p:ext uri="{BB962C8B-B14F-4D97-AF65-F5344CB8AC3E}">
        <p14:creationId xmlns:p14="http://schemas.microsoft.com/office/powerpoint/2010/main" val="133879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7F5B-94E1-31CA-B1FA-F207C0CEEA93}"/>
              </a:ext>
            </a:extLst>
          </p:cNvPr>
          <p:cNvSpPr>
            <a:spLocks noGrp="1"/>
          </p:cNvSpPr>
          <p:nvPr>
            <p:ph type="title"/>
          </p:nvPr>
        </p:nvSpPr>
        <p:spPr>
          <a:xfrm>
            <a:off x="830523" y="0"/>
            <a:ext cx="10530954" cy="491613"/>
          </a:xfrm>
        </p:spPr>
        <p:txBody>
          <a:bodyPr>
            <a:normAutofit/>
          </a:bodyPr>
          <a:lstStyle/>
          <a:p>
            <a:pPr algn="ctr"/>
            <a:r>
              <a:rPr lang="en-IN" sz="2400" b="1" u="sng" dirty="0">
                <a:solidFill>
                  <a:schemeClr val="accent1">
                    <a:lumMod val="40000"/>
                    <a:lumOff val="60000"/>
                  </a:schemeClr>
                </a:solidFill>
                <a:latin typeface="Algerian" panose="04020705040A02060702" pitchFamily="82" charset="0"/>
              </a:rPr>
              <a:t>PELLET IMAGE PROCESSING AND DATA RETRIEVAL </a:t>
            </a:r>
          </a:p>
        </p:txBody>
      </p:sp>
      <p:pic>
        <p:nvPicPr>
          <p:cNvPr id="5" name="Content Placeholder 4">
            <a:extLst>
              <a:ext uri="{FF2B5EF4-FFF2-40B4-BE49-F238E27FC236}">
                <a16:creationId xmlns:a16="http://schemas.microsoft.com/office/drawing/2014/main" id="{0C7DBFF0-AE44-CDF5-C0F1-011AE891DE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2026" y="491613"/>
            <a:ext cx="8487948" cy="3235875"/>
          </a:xfrm>
        </p:spPr>
      </p:pic>
      <p:sp>
        <p:nvSpPr>
          <p:cNvPr id="6" name="TextBox 5">
            <a:extLst>
              <a:ext uri="{FF2B5EF4-FFF2-40B4-BE49-F238E27FC236}">
                <a16:creationId xmlns:a16="http://schemas.microsoft.com/office/drawing/2014/main" id="{A0F53438-E280-2E8B-7A90-805A53CE66C2}"/>
              </a:ext>
            </a:extLst>
          </p:cNvPr>
          <p:cNvSpPr txBox="1"/>
          <p:nvPr/>
        </p:nvSpPr>
        <p:spPr>
          <a:xfrm>
            <a:off x="334297" y="3811012"/>
            <a:ext cx="11523406" cy="3046988"/>
          </a:xfrm>
          <a:prstGeom prst="rect">
            <a:avLst/>
          </a:prstGeom>
          <a:noFill/>
        </p:spPr>
        <p:txBody>
          <a:bodyPr wrap="square" rtlCol="0">
            <a:spAutoFit/>
          </a:bodyPr>
          <a:lstStyle/>
          <a:p>
            <a:pPr algn="l">
              <a:buFont typeface="+mj-lt"/>
              <a:buAutoNum type="arabicPeriod"/>
            </a:pPr>
            <a:r>
              <a:rPr lang="en-IN" sz="2400" b="1" i="0" dirty="0">
                <a:solidFill>
                  <a:srgbClr val="FFFF00"/>
                </a:solidFill>
                <a:effectLst/>
                <a:latin typeface="Söhne"/>
              </a:rPr>
              <a:t>cv2</a:t>
            </a:r>
            <a:r>
              <a:rPr lang="en-IN" sz="2400" b="0" i="0" dirty="0">
                <a:solidFill>
                  <a:srgbClr val="D1D5DB"/>
                </a:solidFill>
                <a:effectLst/>
                <a:latin typeface="Söhne"/>
              </a:rPr>
              <a:t>: OpenCV library for computer vision and image processing tasks.</a:t>
            </a:r>
          </a:p>
          <a:p>
            <a:pPr algn="l">
              <a:buFont typeface="+mj-lt"/>
              <a:buAutoNum type="arabicPeriod"/>
            </a:pPr>
            <a:r>
              <a:rPr lang="en-IN" sz="2400" b="1" i="0" dirty="0" err="1">
                <a:solidFill>
                  <a:srgbClr val="FFFF00"/>
                </a:solidFill>
                <a:effectLst/>
                <a:latin typeface="Söhne"/>
              </a:rPr>
              <a:t>numpy</a:t>
            </a:r>
            <a:r>
              <a:rPr lang="en-IN" sz="2400" b="0" i="0" dirty="0">
                <a:solidFill>
                  <a:srgbClr val="D1D5DB"/>
                </a:solidFill>
                <a:effectLst/>
                <a:latin typeface="Söhne"/>
              </a:rPr>
              <a:t>: Fundamental package for scientific computing with support for arrays and mathematical functions.</a:t>
            </a:r>
          </a:p>
          <a:p>
            <a:pPr algn="l">
              <a:buFont typeface="+mj-lt"/>
              <a:buAutoNum type="arabicPeriod"/>
            </a:pPr>
            <a:r>
              <a:rPr lang="en-IN" sz="2400" b="1" i="0" dirty="0">
                <a:solidFill>
                  <a:srgbClr val="FFFF00"/>
                </a:solidFill>
                <a:effectLst/>
                <a:latin typeface="Söhne"/>
              </a:rPr>
              <a:t>Tk</a:t>
            </a:r>
            <a:r>
              <a:rPr lang="en-IN" sz="2400" b="0" i="0" dirty="0">
                <a:solidFill>
                  <a:srgbClr val="FFFF00"/>
                </a:solidFill>
                <a:effectLst/>
                <a:latin typeface="Söhne"/>
              </a:rPr>
              <a:t> and </a:t>
            </a:r>
            <a:r>
              <a:rPr lang="en-IN" sz="2400" b="1" i="0" dirty="0" err="1">
                <a:solidFill>
                  <a:srgbClr val="FFFF00"/>
                </a:solidFill>
                <a:effectLst/>
                <a:latin typeface="Söhne"/>
              </a:rPr>
              <a:t>tkinter.filedialog</a:t>
            </a:r>
            <a:r>
              <a:rPr lang="en-IN" sz="2400" b="0" i="0" dirty="0">
                <a:solidFill>
                  <a:srgbClr val="D1D5DB"/>
                </a:solidFill>
                <a:effectLst/>
                <a:latin typeface="Söhne"/>
              </a:rPr>
              <a:t>: </a:t>
            </a:r>
            <a:r>
              <a:rPr lang="en-IN" sz="2400" b="0" i="0" dirty="0" err="1">
                <a:solidFill>
                  <a:srgbClr val="D1D5DB"/>
                </a:solidFill>
                <a:effectLst/>
                <a:latin typeface="Söhne"/>
              </a:rPr>
              <a:t>Tkinter</a:t>
            </a:r>
            <a:r>
              <a:rPr lang="en-IN" sz="2400" b="0" i="0" dirty="0">
                <a:solidFill>
                  <a:srgbClr val="D1D5DB"/>
                </a:solidFill>
                <a:effectLst/>
                <a:latin typeface="Söhne"/>
              </a:rPr>
              <a:t> library for creating GUIs and </a:t>
            </a:r>
            <a:r>
              <a:rPr lang="en-IN" sz="2400" b="0" i="0" dirty="0" err="1">
                <a:solidFill>
                  <a:srgbClr val="D1D5DB"/>
                </a:solidFill>
                <a:effectLst/>
                <a:latin typeface="Söhne"/>
              </a:rPr>
              <a:t>tkinter.filedialog</a:t>
            </a:r>
            <a:r>
              <a:rPr lang="en-IN" sz="2400" b="0" i="0" dirty="0">
                <a:solidFill>
                  <a:srgbClr val="D1D5DB"/>
                </a:solidFill>
                <a:effectLst/>
                <a:latin typeface="Söhne"/>
              </a:rPr>
              <a:t> module for file dialogs.</a:t>
            </a:r>
          </a:p>
          <a:p>
            <a:pPr algn="l">
              <a:buFont typeface="+mj-lt"/>
              <a:buAutoNum type="arabicPeriod"/>
            </a:pPr>
            <a:r>
              <a:rPr lang="en-IN" sz="2400" b="1" i="0" dirty="0">
                <a:solidFill>
                  <a:srgbClr val="FFFF00"/>
                </a:solidFill>
                <a:effectLst/>
                <a:latin typeface="Söhne"/>
              </a:rPr>
              <a:t>csv</a:t>
            </a:r>
            <a:r>
              <a:rPr lang="en-IN" sz="2400" b="0" i="0" dirty="0">
                <a:solidFill>
                  <a:srgbClr val="D1D5DB"/>
                </a:solidFill>
                <a:effectLst/>
                <a:latin typeface="Söhne"/>
              </a:rPr>
              <a:t>: Built-in module for reading and writing CSV files.</a:t>
            </a:r>
          </a:p>
          <a:p>
            <a:pPr algn="l">
              <a:buFont typeface="+mj-lt"/>
              <a:buAutoNum type="arabicPeriod"/>
            </a:pPr>
            <a:r>
              <a:rPr lang="en-IN" sz="2400" b="1" i="0" dirty="0" err="1">
                <a:solidFill>
                  <a:srgbClr val="FFFF00"/>
                </a:solidFill>
                <a:effectLst/>
                <a:latin typeface="Söhne"/>
              </a:rPr>
              <a:t>matplotlib.pyplot</a:t>
            </a:r>
            <a:r>
              <a:rPr lang="en-IN" sz="2400" b="0" i="0" dirty="0">
                <a:solidFill>
                  <a:srgbClr val="D1D5DB"/>
                </a:solidFill>
                <a:effectLst/>
                <a:latin typeface="Söhne"/>
              </a:rPr>
              <a:t>: Matplotlib library for creating visualizations with a simple interface.</a:t>
            </a:r>
          </a:p>
          <a:p>
            <a:endParaRPr lang="en-IN" sz="2400" dirty="0"/>
          </a:p>
        </p:txBody>
      </p:sp>
    </p:spTree>
    <p:extLst>
      <p:ext uri="{BB962C8B-B14F-4D97-AF65-F5344CB8AC3E}">
        <p14:creationId xmlns:p14="http://schemas.microsoft.com/office/powerpoint/2010/main" val="278427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655CE-145D-522A-7BA6-9F1C9E432E48}"/>
              </a:ext>
            </a:extLst>
          </p:cNvPr>
          <p:cNvSpPr>
            <a:spLocks noGrp="1"/>
          </p:cNvSpPr>
          <p:nvPr>
            <p:ph type="title"/>
          </p:nvPr>
        </p:nvSpPr>
        <p:spPr/>
        <p:txBody>
          <a:bodyPr/>
          <a:lstStyle/>
          <a:p>
            <a:endParaRPr lang="en-IN" dirty="0"/>
          </a:p>
        </p:txBody>
      </p:sp>
      <p:pic>
        <p:nvPicPr>
          <p:cNvPr id="15" name="Content Placeholder 14">
            <a:extLst>
              <a:ext uri="{FF2B5EF4-FFF2-40B4-BE49-F238E27FC236}">
                <a16:creationId xmlns:a16="http://schemas.microsoft.com/office/drawing/2014/main" id="{7536A661-F9F6-CD51-4BAF-ED9BE088EE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1" cy="6866228"/>
          </a:xfrm>
        </p:spPr>
      </p:pic>
      <p:sp>
        <p:nvSpPr>
          <p:cNvPr id="9" name="TextBox 8">
            <a:extLst>
              <a:ext uri="{FF2B5EF4-FFF2-40B4-BE49-F238E27FC236}">
                <a16:creationId xmlns:a16="http://schemas.microsoft.com/office/drawing/2014/main" id="{316B13EB-FB9A-1DBD-F8CC-8BB55909180D}"/>
              </a:ext>
            </a:extLst>
          </p:cNvPr>
          <p:cNvSpPr txBox="1"/>
          <p:nvPr/>
        </p:nvSpPr>
        <p:spPr>
          <a:xfrm>
            <a:off x="137652" y="2861187"/>
            <a:ext cx="11818374" cy="3923071"/>
          </a:xfrm>
          <a:prstGeom prst="rect">
            <a:avLst/>
          </a:prstGeom>
          <a:noFill/>
        </p:spPr>
        <p:txBody>
          <a:bodyPr wrap="square" rtlCol="0">
            <a:spAutoFit/>
          </a:bodyPr>
          <a:lstStyle/>
          <a:p>
            <a:endParaRPr lang="en-IN" dirty="0"/>
          </a:p>
        </p:txBody>
      </p:sp>
      <p:sp>
        <p:nvSpPr>
          <p:cNvPr id="17" name="TextBox 16">
            <a:extLst>
              <a:ext uri="{FF2B5EF4-FFF2-40B4-BE49-F238E27FC236}">
                <a16:creationId xmlns:a16="http://schemas.microsoft.com/office/drawing/2014/main" id="{2DAF28AF-0994-253C-BFE0-4E0D4DF79A9C}"/>
              </a:ext>
            </a:extLst>
          </p:cNvPr>
          <p:cNvSpPr txBox="1"/>
          <p:nvPr/>
        </p:nvSpPr>
        <p:spPr>
          <a:xfrm>
            <a:off x="-5325" y="65965"/>
            <a:ext cx="12192000" cy="461665"/>
          </a:xfrm>
          <a:prstGeom prst="rect">
            <a:avLst/>
          </a:prstGeom>
          <a:noFill/>
        </p:spPr>
        <p:txBody>
          <a:bodyPr wrap="square" rtlCol="0">
            <a:spAutoFit/>
          </a:bodyPr>
          <a:lstStyle/>
          <a:p>
            <a:r>
              <a:rPr lang="en-IN" sz="2400" b="1" dirty="0">
                <a:solidFill>
                  <a:schemeClr val="bg2">
                    <a:lumMod val="75000"/>
                  </a:schemeClr>
                </a:solidFill>
                <a:latin typeface="Algerian" panose="04020705040A02060702" pitchFamily="82" charset="0"/>
              </a:rPr>
              <a:t>Processing Pellet Images before passing through Hough Circle transform</a:t>
            </a:r>
          </a:p>
        </p:txBody>
      </p:sp>
    </p:spTree>
    <p:extLst>
      <p:ext uri="{BB962C8B-B14F-4D97-AF65-F5344CB8AC3E}">
        <p14:creationId xmlns:p14="http://schemas.microsoft.com/office/powerpoint/2010/main" val="1945036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6DB6F6-C52B-A551-B780-BE20A4C1B17B}"/>
              </a:ext>
            </a:extLst>
          </p:cNvPr>
          <p:cNvSpPr>
            <a:spLocks noGrp="1"/>
          </p:cNvSpPr>
          <p:nvPr>
            <p:ph idx="1"/>
          </p:nvPr>
        </p:nvSpPr>
        <p:spPr>
          <a:xfrm>
            <a:off x="147484" y="204019"/>
            <a:ext cx="11916697" cy="6449961"/>
          </a:xfrm>
        </p:spPr>
        <p:txBody>
          <a:bodyPr>
            <a:noAutofit/>
          </a:bodyPr>
          <a:lstStyle/>
          <a:p>
            <a:r>
              <a:rPr lang="en-US" sz="2400" b="1" dirty="0">
                <a:solidFill>
                  <a:srgbClr val="FFFF00"/>
                </a:solidFill>
              </a:rPr>
              <a:t>Rescaling the Image</a:t>
            </a:r>
            <a:r>
              <a:rPr lang="en-US" sz="2400" dirty="0"/>
              <a:t>: The </a:t>
            </a:r>
            <a:r>
              <a:rPr lang="en-US" sz="2400" dirty="0" err="1"/>
              <a:t>rescale_frame</a:t>
            </a:r>
            <a:r>
              <a:rPr lang="en-US" sz="2400" dirty="0"/>
              <a:t>() function is used to resize the image, making it smaller or larger based on the given scaling factor.</a:t>
            </a:r>
          </a:p>
          <a:p>
            <a:r>
              <a:rPr lang="en-US" sz="2400" b="1" dirty="0">
                <a:solidFill>
                  <a:srgbClr val="FFFF00"/>
                </a:solidFill>
              </a:rPr>
              <a:t>Converting to Grayscale</a:t>
            </a:r>
            <a:r>
              <a:rPr lang="en-US" sz="2400" dirty="0"/>
              <a:t>: The </a:t>
            </a:r>
            <a:r>
              <a:rPr lang="en-US" sz="2400" dirty="0" err="1"/>
              <a:t>cv.cvtColor</a:t>
            </a:r>
            <a:r>
              <a:rPr lang="en-US" sz="2400" dirty="0"/>
              <a:t>() function is used to convert the rescaled image to grayscale. Grayscale images have a single channel representing the intensity values.</a:t>
            </a:r>
          </a:p>
          <a:p>
            <a:r>
              <a:rPr lang="en-US" sz="2400" b="1" dirty="0">
                <a:solidFill>
                  <a:srgbClr val="FFFF00"/>
                </a:solidFill>
              </a:rPr>
              <a:t>Gaussian Blur</a:t>
            </a:r>
            <a:r>
              <a:rPr lang="en-US" sz="2400" dirty="0"/>
              <a:t>: The </a:t>
            </a:r>
            <a:r>
              <a:rPr lang="en-US" sz="2400" dirty="0" err="1"/>
              <a:t>cv.GaussianBlur</a:t>
            </a:r>
            <a:r>
              <a:rPr lang="en-US" sz="2400" dirty="0"/>
              <a:t>() function applies a Gaussian blur to the grayscale image. It </a:t>
            </a:r>
            <a:r>
              <a:rPr lang="en-US" sz="2400" b="1" dirty="0" err="1">
                <a:solidFill>
                  <a:schemeClr val="tx1"/>
                </a:solidFill>
              </a:rPr>
              <a:t>smoothes</a:t>
            </a:r>
            <a:r>
              <a:rPr lang="en-US" sz="2400" dirty="0"/>
              <a:t> out the image by </a:t>
            </a:r>
            <a:r>
              <a:rPr lang="en-US" sz="2400" b="1" dirty="0">
                <a:solidFill>
                  <a:schemeClr val="tx1"/>
                </a:solidFill>
              </a:rPr>
              <a:t>reducing noise</a:t>
            </a:r>
            <a:r>
              <a:rPr lang="en-US" sz="2400" b="1" dirty="0"/>
              <a:t> </a:t>
            </a:r>
            <a:r>
              <a:rPr lang="en-US" sz="2400" dirty="0"/>
              <a:t>and </a:t>
            </a:r>
            <a:r>
              <a:rPr lang="en-US" sz="2400" b="1" dirty="0">
                <a:solidFill>
                  <a:schemeClr val="tx1"/>
                </a:solidFill>
              </a:rPr>
              <a:t>sharp edges</a:t>
            </a:r>
            <a:r>
              <a:rPr lang="en-US" sz="2400" dirty="0"/>
              <a:t>, using a kernel of size (11, 11) and a sigma value (step deviation) of 20.</a:t>
            </a:r>
          </a:p>
          <a:p>
            <a:r>
              <a:rPr lang="en-US" sz="2400" b="1" dirty="0">
                <a:solidFill>
                  <a:srgbClr val="FFFF00"/>
                </a:solidFill>
              </a:rPr>
              <a:t>Adaptive Thresholding</a:t>
            </a:r>
            <a:r>
              <a:rPr lang="en-US" sz="2400" dirty="0"/>
              <a:t>: The </a:t>
            </a:r>
            <a:r>
              <a:rPr lang="en-US" sz="2400" dirty="0" err="1"/>
              <a:t>cv.adaptiveThreshold</a:t>
            </a:r>
            <a:r>
              <a:rPr lang="en-US" sz="2400" dirty="0"/>
              <a:t>() function performs adaptive thresholding on the blurred image. It calculates the threshold for each pixel based on the local neighborhood, using the Gaussian weighting method. The resulting image is a </a:t>
            </a:r>
            <a:r>
              <a:rPr lang="en-US" sz="2400" b="1" dirty="0">
                <a:solidFill>
                  <a:schemeClr val="tx1"/>
                </a:solidFill>
              </a:rPr>
              <a:t>binary image</a:t>
            </a:r>
            <a:r>
              <a:rPr lang="en-US" sz="2400" dirty="0"/>
              <a:t> with white objects on a black background.</a:t>
            </a:r>
          </a:p>
          <a:p>
            <a:r>
              <a:rPr lang="en-US" sz="2400" b="1" dirty="0">
                <a:solidFill>
                  <a:srgbClr val="FFFF00"/>
                </a:solidFill>
              </a:rPr>
              <a:t>Canny Edge Detection</a:t>
            </a:r>
            <a:r>
              <a:rPr lang="en-US" sz="2400" dirty="0"/>
              <a:t>: The </a:t>
            </a:r>
            <a:r>
              <a:rPr lang="en-US" sz="2400" dirty="0" err="1"/>
              <a:t>cv.Canny</a:t>
            </a:r>
            <a:r>
              <a:rPr lang="en-US" sz="2400" dirty="0"/>
              <a:t>() function applies the Canny edge detection algorithm to the blurred image. It detects edges in the image by </a:t>
            </a:r>
            <a:r>
              <a:rPr lang="en-US" sz="2400" b="1" dirty="0">
                <a:solidFill>
                  <a:schemeClr val="tx1"/>
                </a:solidFill>
              </a:rPr>
              <a:t>finding regions of significant intensity changes</a:t>
            </a:r>
            <a:r>
              <a:rPr lang="en-US" sz="2400" dirty="0"/>
              <a:t>. The resulting image is a binary edge map.</a:t>
            </a:r>
          </a:p>
          <a:p>
            <a:r>
              <a:rPr lang="en-US" sz="2400" b="1" dirty="0">
                <a:solidFill>
                  <a:srgbClr val="FFFF00"/>
                </a:solidFill>
              </a:rPr>
              <a:t>Dilate Image</a:t>
            </a:r>
            <a:r>
              <a:rPr lang="en-US" sz="2400" dirty="0"/>
              <a:t>: The </a:t>
            </a:r>
            <a:r>
              <a:rPr lang="en-US" sz="2400" dirty="0" err="1"/>
              <a:t>cv.dilate</a:t>
            </a:r>
            <a:r>
              <a:rPr lang="en-US" sz="2400" dirty="0"/>
              <a:t>() function is used to </a:t>
            </a:r>
            <a:r>
              <a:rPr lang="en-US" sz="2400" b="1" dirty="0">
                <a:solidFill>
                  <a:schemeClr val="tx1"/>
                </a:solidFill>
              </a:rPr>
              <a:t>thicken</a:t>
            </a:r>
            <a:r>
              <a:rPr lang="en-US" sz="2400" dirty="0"/>
              <a:t> and make the </a:t>
            </a:r>
            <a:r>
              <a:rPr lang="en-US" sz="2400" b="1" dirty="0">
                <a:solidFill>
                  <a:schemeClr val="tx1"/>
                </a:solidFill>
              </a:rPr>
              <a:t>edges more visible </a:t>
            </a:r>
            <a:r>
              <a:rPr lang="en-US" sz="2400" dirty="0"/>
              <a:t>in the binary image. It expands the white regions by applying a morphological operation with a (1, 1) kernel.</a:t>
            </a:r>
            <a:endParaRPr lang="en-IN" sz="2400" dirty="0"/>
          </a:p>
        </p:txBody>
      </p:sp>
    </p:spTree>
    <p:extLst>
      <p:ext uri="{BB962C8B-B14F-4D97-AF65-F5344CB8AC3E}">
        <p14:creationId xmlns:p14="http://schemas.microsoft.com/office/powerpoint/2010/main" val="412804379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1159</TotalTime>
  <Words>2964</Words>
  <Application>Microsoft Office PowerPoint</Application>
  <PresentationFormat>Widescreen</PresentationFormat>
  <Paragraphs>143</Paragraphs>
  <Slides>35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Algerian</vt:lpstr>
      <vt:lpstr>-apple-system</vt:lpstr>
      <vt:lpstr>Arial</vt:lpstr>
      <vt:lpstr>Arial Black</vt:lpstr>
      <vt:lpstr>Arial Rounded MT Bold</vt:lpstr>
      <vt:lpstr>Comic Sans MS</vt:lpstr>
      <vt:lpstr>Corbel</vt:lpstr>
      <vt:lpstr>Söhne</vt:lpstr>
      <vt:lpstr>Söhne Mono</vt:lpstr>
      <vt:lpstr>Depth</vt:lpstr>
      <vt:lpstr>PS-1 @ CSIR-IMMT</vt:lpstr>
      <vt:lpstr>Introduction</vt:lpstr>
      <vt:lpstr>Overview on Iron Pelletization</vt:lpstr>
      <vt:lpstr>PowerPoint Presentation</vt:lpstr>
      <vt:lpstr>PowerPoint Presentation</vt:lpstr>
      <vt:lpstr>Objective of project</vt:lpstr>
      <vt:lpstr>PELLET IMAGE PROCESSING AND DATA RETRIEVAL </vt:lpstr>
      <vt:lpstr>PowerPoint Presentation</vt:lpstr>
      <vt:lpstr>PowerPoint Presentation</vt:lpstr>
      <vt:lpstr>PowerPoint Presentation</vt:lpstr>
      <vt:lpstr>PowerPoint Presentation</vt:lpstr>
      <vt:lpstr>PowerPoint Presentation</vt:lpstr>
      <vt:lpstr>PowerPoint Presentation</vt:lpstr>
      <vt:lpstr>Parameters of Hough Circle Detection</vt:lpstr>
      <vt:lpstr>PowerPoint Presentation</vt:lpstr>
      <vt:lpstr>PowerPoint Presentation</vt:lpstr>
      <vt:lpstr>EXPORTING DATA INTO .CSV FILES</vt:lpstr>
      <vt:lpstr>Plotting size distribution plots for judging behavioural patterns</vt:lpstr>
      <vt:lpstr>Size distribution plots of 6 sample images</vt:lpstr>
      <vt:lpstr>DATA ANALYSIS AND FORECASTING</vt:lpstr>
      <vt:lpstr>PowerPoint Presentation</vt:lpstr>
      <vt:lpstr>PowerPoint Presentation</vt:lpstr>
      <vt:lpstr>PowerPoint Presentation</vt:lpstr>
      <vt:lpstr>PowerPoint Presentation</vt:lpstr>
      <vt:lpstr>LINEAR REGRESSION</vt:lpstr>
      <vt:lpstr>PowerPoint Presentation</vt:lpstr>
      <vt:lpstr>PowerPoint Presentation</vt:lpstr>
      <vt:lpstr>RANDOM FOREST REGRESSOR</vt:lpstr>
      <vt:lpstr>Decision Trees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Das</dc:creator>
  <cp:lastModifiedBy>Rahul Das</cp:lastModifiedBy>
  <cp:revision>54</cp:revision>
  <dcterms:created xsi:type="dcterms:W3CDTF">2023-06-19T04:04:34Z</dcterms:created>
  <dcterms:modified xsi:type="dcterms:W3CDTF">2023-07-22T20:28:49Z</dcterms:modified>
</cp:coreProperties>
</file>